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7775575" cy="10907713"/>
  <p:notesSz cx="7318375" cy="10450513"/>
  <p:defaultTextStyle>
    <a:defPPr>
      <a:defRPr lang="ja-JP"/>
    </a:defPPr>
    <a:lvl1pPr marL="0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33610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6722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60083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13444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66805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20166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73527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26888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6" userDrawn="1">
          <p15:clr>
            <a:srgbClr val="A4A3A4"/>
          </p15:clr>
        </p15:guide>
        <p15:guide id="2" pos="24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41"/>
  </p:normalViewPr>
  <p:slideViewPr>
    <p:cSldViewPr>
      <p:cViewPr varScale="1">
        <p:scale>
          <a:sx n="139" d="100"/>
          <a:sy n="139" d="100"/>
        </p:scale>
        <p:origin x="496" y="176"/>
      </p:cViewPr>
      <p:guideLst>
        <p:guide orient="horz" pos="3436"/>
        <p:guide pos="2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145386" y="0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/>
          <a:lstStyle>
            <a:lvl1pPr algn="r">
              <a:defRPr sz="1300"/>
            </a:lvl1pPr>
          </a:lstStyle>
          <a:p>
            <a:fld id="{9036F4AE-E8DE-4E3F-BBCC-DE125A759C14}" type="datetimeFigureOut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63775" y="784225"/>
            <a:ext cx="2790825" cy="3917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1535" tIns="50767" rIns="101535" bIns="50767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838" y="4963994"/>
            <a:ext cx="5854700" cy="4702731"/>
          </a:xfrm>
          <a:prstGeom prst="rect">
            <a:avLst/>
          </a:prstGeom>
        </p:spPr>
        <p:txBody>
          <a:bodyPr vert="horz" lIns="101535" tIns="50767" rIns="101535" bIns="50767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926173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145386" y="9926173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 anchor="b"/>
          <a:lstStyle>
            <a:lvl1pPr algn="r">
              <a:defRPr sz="1300"/>
            </a:lvl1pPr>
          </a:lstStyle>
          <a:p>
            <a:fld id="{ED72E21E-D1E9-4F74-877E-AE33E03396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5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33610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6722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0083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3444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66805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20166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73527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26888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263775" y="784225"/>
            <a:ext cx="2790825" cy="391795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E9B56-11E1-47D9-8D30-6497354BE6A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01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3168" y="3388462"/>
            <a:ext cx="6609239" cy="23380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66337" y="6181038"/>
            <a:ext cx="5442902" cy="27875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3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0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4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8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3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8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674C9-8183-417D-AB46-26B00357C602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4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62CC-F3BE-4048-BCE1-1CED5B3DF1C0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2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31569375" y="3262216"/>
            <a:ext cx="9796415" cy="69491221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2177432" y="3262216"/>
            <a:ext cx="29262350" cy="69491221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1576-B0BB-4A42-B167-6DFA65E09BDB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10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DEFB-0F8B-4467-933B-E9A334C1C99C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89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4217" y="7009216"/>
            <a:ext cx="6609239" cy="2166393"/>
          </a:xfrm>
        </p:spPr>
        <p:txBody>
          <a:bodyPr anchor="t"/>
          <a:lstStyle>
            <a:lvl1pPr algn="l">
              <a:defRPr sz="4699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14217" y="4623155"/>
            <a:ext cx="6609239" cy="2386062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36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722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08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44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680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16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35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688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48D9A-714F-4208-A0EB-38E36ED8A175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20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177432" y="19002650"/>
            <a:ext cx="19529383" cy="53750786"/>
          </a:xfrm>
        </p:spPr>
        <p:txBody>
          <a:bodyPr/>
          <a:lstStyle>
            <a:lvl1pPr>
              <a:defRPr sz="3299"/>
            </a:lvl1pPr>
            <a:lvl2pPr>
              <a:defRPr sz="2799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1836408" y="19002650"/>
            <a:ext cx="19529383" cy="53750786"/>
          </a:xfrm>
        </p:spPr>
        <p:txBody>
          <a:bodyPr/>
          <a:lstStyle>
            <a:lvl1pPr>
              <a:defRPr sz="3299"/>
            </a:lvl1pPr>
            <a:lvl2pPr>
              <a:defRPr sz="2799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FD538-7928-4FB3-9977-9FA710ED2C11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06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8779" y="436815"/>
            <a:ext cx="6998018" cy="181795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8779" y="2441612"/>
            <a:ext cx="3435562" cy="1017548"/>
          </a:xfrm>
        </p:spPr>
        <p:txBody>
          <a:bodyPr anchor="b"/>
          <a:lstStyle>
            <a:lvl1pPr marL="0" indent="0">
              <a:buNone/>
              <a:defRPr sz="2799" b="1"/>
            </a:lvl1pPr>
            <a:lvl2pPr marL="533610" indent="0">
              <a:buNone/>
              <a:defRPr sz="2300" b="1"/>
            </a:lvl2pPr>
            <a:lvl3pPr marL="1067221" indent="0">
              <a:buNone/>
              <a:defRPr sz="2100" b="1"/>
            </a:lvl3pPr>
            <a:lvl4pPr marL="1600831" indent="0">
              <a:buNone/>
              <a:defRPr sz="1900" b="1"/>
            </a:lvl4pPr>
            <a:lvl5pPr marL="2134441" indent="0">
              <a:buNone/>
              <a:defRPr sz="1900" b="1"/>
            </a:lvl5pPr>
            <a:lvl6pPr marL="2668051" indent="0">
              <a:buNone/>
              <a:defRPr sz="1900" b="1"/>
            </a:lvl6pPr>
            <a:lvl7pPr marL="3201662" indent="0">
              <a:buNone/>
              <a:defRPr sz="1900" b="1"/>
            </a:lvl7pPr>
            <a:lvl8pPr marL="3735272" indent="0">
              <a:buNone/>
              <a:defRPr sz="1900" b="1"/>
            </a:lvl8pPr>
            <a:lvl9pPr marL="4268882" indent="0">
              <a:buNone/>
              <a:defRPr sz="1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88779" y="3459159"/>
            <a:ext cx="3435562" cy="6284561"/>
          </a:xfrm>
        </p:spPr>
        <p:txBody>
          <a:bodyPr/>
          <a:lstStyle>
            <a:lvl1pPr>
              <a:defRPr sz="2799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949884" y="2441612"/>
            <a:ext cx="3436912" cy="1017548"/>
          </a:xfrm>
        </p:spPr>
        <p:txBody>
          <a:bodyPr anchor="b"/>
          <a:lstStyle>
            <a:lvl1pPr marL="0" indent="0">
              <a:buNone/>
              <a:defRPr sz="2799" b="1"/>
            </a:lvl1pPr>
            <a:lvl2pPr marL="533610" indent="0">
              <a:buNone/>
              <a:defRPr sz="2300" b="1"/>
            </a:lvl2pPr>
            <a:lvl3pPr marL="1067221" indent="0">
              <a:buNone/>
              <a:defRPr sz="2100" b="1"/>
            </a:lvl3pPr>
            <a:lvl4pPr marL="1600831" indent="0">
              <a:buNone/>
              <a:defRPr sz="1900" b="1"/>
            </a:lvl4pPr>
            <a:lvl5pPr marL="2134441" indent="0">
              <a:buNone/>
              <a:defRPr sz="1900" b="1"/>
            </a:lvl5pPr>
            <a:lvl6pPr marL="2668051" indent="0">
              <a:buNone/>
              <a:defRPr sz="1900" b="1"/>
            </a:lvl6pPr>
            <a:lvl7pPr marL="3201662" indent="0">
              <a:buNone/>
              <a:defRPr sz="1900" b="1"/>
            </a:lvl7pPr>
            <a:lvl8pPr marL="3735272" indent="0">
              <a:buNone/>
              <a:defRPr sz="1900" b="1"/>
            </a:lvl8pPr>
            <a:lvl9pPr marL="4268882" indent="0">
              <a:buNone/>
              <a:defRPr sz="1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949884" y="3459159"/>
            <a:ext cx="3436912" cy="6284561"/>
          </a:xfrm>
        </p:spPr>
        <p:txBody>
          <a:bodyPr/>
          <a:lstStyle>
            <a:lvl1pPr>
              <a:defRPr sz="2799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B2D3-B7C2-4CBB-9EA2-3CD8EE636DB9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71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C19A-9619-45EC-9639-3A7D5BABC0EB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51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46BE-9CE5-4B65-8D93-587F615AEFC4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44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8780" y="434289"/>
            <a:ext cx="2558111" cy="18482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0034" y="434290"/>
            <a:ext cx="4346762" cy="9309431"/>
          </a:xfrm>
        </p:spPr>
        <p:txBody>
          <a:bodyPr/>
          <a:lstStyle>
            <a:lvl1pPr>
              <a:defRPr sz="3699"/>
            </a:lvl1pPr>
            <a:lvl2pPr>
              <a:defRPr sz="3299"/>
            </a:lvl2pPr>
            <a:lvl3pPr>
              <a:defRPr sz="2799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88780" y="2282542"/>
            <a:ext cx="2558111" cy="7461179"/>
          </a:xfrm>
        </p:spPr>
        <p:txBody>
          <a:bodyPr/>
          <a:lstStyle>
            <a:lvl1pPr marL="0" indent="0">
              <a:buNone/>
              <a:defRPr sz="1600"/>
            </a:lvl1pPr>
            <a:lvl2pPr marL="533610" indent="0">
              <a:buNone/>
              <a:defRPr sz="1400"/>
            </a:lvl2pPr>
            <a:lvl3pPr marL="1067221" indent="0">
              <a:buNone/>
              <a:defRPr sz="1200"/>
            </a:lvl3pPr>
            <a:lvl4pPr marL="1600831" indent="0">
              <a:buNone/>
              <a:defRPr sz="1100"/>
            </a:lvl4pPr>
            <a:lvl5pPr marL="2134441" indent="0">
              <a:buNone/>
              <a:defRPr sz="1100"/>
            </a:lvl5pPr>
            <a:lvl6pPr marL="2668051" indent="0">
              <a:buNone/>
              <a:defRPr sz="1100"/>
            </a:lvl6pPr>
            <a:lvl7pPr marL="3201662" indent="0">
              <a:buNone/>
              <a:defRPr sz="1100"/>
            </a:lvl7pPr>
            <a:lvl8pPr marL="3735272" indent="0">
              <a:buNone/>
              <a:defRPr sz="1100"/>
            </a:lvl8pPr>
            <a:lvl9pPr marL="4268882" indent="0">
              <a:buNone/>
              <a:defRPr sz="1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C5D8-0ED3-4871-8DB8-B4A4A29B0453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62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67" y="7635400"/>
            <a:ext cx="4665345" cy="90140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524067" y="974624"/>
            <a:ext cx="4665345" cy="6544628"/>
          </a:xfrm>
        </p:spPr>
        <p:txBody>
          <a:bodyPr/>
          <a:lstStyle>
            <a:lvl1pPr marL="0" indent="0">
              <a:buNone/>
              <a:defRPr sz="3699"/>
            </a:lvl1pPr>
            <a:lvl2pPr marL="533610" indent="0">
              <a:buNone/>
              <a:defRPr sz="3299"/>
            </a:lvl2pPr>
            <a:lvl3pPr marL="1067221" indent="0">
              <a:buNone/>
              <a:defRPr sz="2799"/>
            </a:lvl3pPr>
            <a:lvl4pPr marL="1600831" indent="0">
              <a:buNone/>
              <a:defRPr sz="2300"/>
            </a:lvl4pPr>
            <a:lvl5pPr marL="2134441" indent="0">
              <a:buNone/>
              <a:defRPr sz="2300"/>
            </a:lvl5pPr>
            <a:lvl6pPr marL="2668051" indent="0">
              <a:buNone/>
              <a:defRPr sz="2300"/>
            </a:lvl6pPr>
            <a:lvl7pPr marL="3201662" indent="0">
              <a:buNone/>
              <a:defRPr sz="2300"/>
            </a:lvl7pPr>
            <a:lvl8pPr marL="3735272" indent="0">
              <a:buNone/>
              <a:defRPr sz="2300"/>
            </a:lvl8pPr>
            <a:lvl9pPr marL="4268882" indent="0">
              <a:buNone/>
              <a:defRPr sz="23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24067" y="8536801"/>
            <a:ext cx="4665345" cy="1280141"/>
          </a:xfrm>
        </p:spPr>
        <p:txBody>
          <a:bodyPr/>
          <a:lstStyle>
            <a:lvl1pPr marL="0" indent="0">
              <a:buNone/>
              <a:defRPr sz="1600"/>
            </a:lvl1pPr>
            <a:lvl2pPr marL="533610" indent="0">
              <a:buNone/>
              <a:defRPr sz="1400"/>
            </a:lvl2pPr>
            <a:lvl3pPr marL="1067221" indent="0">
              <a:buNone/>
              <a:defRPr sz="1200"/>
            </a:lvl3pPr>
            <a:lvl4pPr marL="1600831" indent="0">
              <a:buNone/>
              <a:defRPr sz="1100"/>
            </a:lvl4pPr>
            <a:lvl5pPr marL="2134441" indent="0">
              <a:buNone/>
              <a:defRPr sz="1100"/>
            </a:lvl5pPr>
            <a:lvl6pPr marL="2668051" indent="0">
              <a:buNone/>
              <a:defRPr sz="1100"/>
            </a:lvl6pPr>
            <a:lvl7pPr marL="3201662" indent="0">
              <a:buNone/>
              <a:defRPr sz="1100"/>
            </a:lvl7pPr>
            <a:lvl8pPr marL="3735272" indent="0">
              <a:buNone/>
              <a:defRPr sz="1100"/>
            </a:lvl8pPr>
            <a:lvl9pPr marL="4268882" indent="0">
              <a:buNone/>
              <a:defRPr sz="1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440-AA68-45DE-81BD-3AD9E1C326D9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2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88779" y="436815"/>
            <a:ext cx="6998018" cy="1817952"/>
          </a:xfrm>
          <a:prstGeom prst="rect">
            <a:avLst/>
          </a:prstGeom>
        </p:spPr>
        <p:txBody>
          <a:bodyPr vert="horz" lIns="106743" tIns="53372" rIns="106743" bIns="53372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8779" y="2545134"/>
            <a:ext cx="6998018" cy="7198587"/>
          </a:xfrm>
          <a:prstGeom prst="rect">
            <a:avLst/>
          </a:prstGeom>
        </p:spPr>
        <p:txBody>
          <a:bodyPr vert="horz" lIns="106743" tIns="53372" rIns="106743" bIns="53372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88779" y="10109835"/>
            <a:ext cx="1814300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01C7-C73F-44BE-B9CE-C749E5223AF2}" type="datetime1">
              <a:rPr kumimoji="1" lang="ja-JP" altLang="en-US" smtClean="0"/>
              <a:t>2021/3/16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56655" y="10109835"/>
            <a:ext cx="2462265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572497" y="10109835"/>
            <a:ext cx="1814300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39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1067221" rtl="0" eaLnBrk="1" latinLnBrk="0" hangingPunct="1">
        <a:spcBef>
          <a:spcPct val="0"/>
        </a:spcBef>
        <a:buNone/>
        <a:defRPr kumimoji="1" sz="50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208" indent="-400208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99" kern="1200">
          <a:solidFill>
            <a:schemeClr val="tx1"/>
          </a:solidFill>
          <a:latin typeface="+mn-lt"/>
          <a:ea typeface="+mn-ea"/>
          <a:cs typeface="+mn-cs"/>
        </a:defRPr>
      </a:lvl1pPr>
      <a:lvl2pPr marL="867117" indent="-333506" algn="l" defTabSz="1067221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299" kern="1200">
          <a:solidFill>
            <a:schemeClr val="tx1"/>
          </a:solidFill>
          <a:latin typeface="+mn-lt"/>
          <a:ea typeface="+mn-ea"/>
          <a:cs typeface="+mn-cs"/>
        </a:defRPr>
      </a:lvl2pPr>
      <a:lvl3pPr marL="1334025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799" kern="1200">
          <a:solidFill>
            <a:schemeClr val="tx1"/>
          </a:solidFill>
          <a:latin typeface="+mn-lt"/>
          <a:ea typeface="+mn-ea"/>
          <a:cs typeface="+mn-cs"/>
        </a:defRPr>
      </a:lvl3pPr>
      <a:lvl4pPr marL="1867635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124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485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46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0207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687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610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722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83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444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805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166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527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888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6.jpeg"/><Relationship Id="rId26" Type="http://schemas.openxmlformats.org/officeDocument/2006/relationships/image" Target="../media/image24.jpeg"/><Relationship Id="rId3" Type="http://schemas.openxmlformats.org/officeDocument/2006/relationships/image" Target="../media/image2.jpe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5.png"/><Relationship Id="rId25" Type="http://schemas.openxmlformats.org/officeDocument/2006/relationships/image" Target="../media/image23.jpg"/><Relationship Id="rId2" Type="http://schemas.openxmlformats.org/officeDocument/2006/relationships/image" Target="../media/image1.jpeg"/><Relationship Id="rId16" Type="http://schemas.microsoft.com/office/2007/relationships/hdphoto" Target="../media/hdphoto1.wdp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2.jp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1.tiff"/><Relationship Id="rId10" Type="http://schemas.openxmlformats.org/officeDocument/2006/relationships/image" Target="../media/image9.emf"/><Relationship Id="rId19" Type="http://schemas.openxmlformats.org/officeDocument/2006/relationships/image" Target="../media/image17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3" Type="http://schemas.openxmlformats.org/officeDocument/2006/relationships/image" Target="../media/image25.jpeg"/><Relationship Id="rId21" Type="http://schemas.openxmlformats.org/officeDocument/2006/relationships/image" Target="../media/image43.jp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19" Type="http://schemas.openxmlformats.org/officeDocument/2006/relationships/image" Target="../media/image41.emf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377527" y="1190037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</a:t>
            </a:r>
            <a:r>
              <a:rPr lang="zh-TW" altLang="en-US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感覚情報処理</a:t>
            </a:r>
            <a:r>
              <a:rPr lang="ja-JP" altLang="en-US" sz="1300" dirty="0">
                <a:solidFill>
                  <a:schemeClr val="bg1"/>
                </a:solidFill>
              </a:rPr>
              <a:t>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194" name="正方形/長方形 193"/>
          <p:cNvSpPr/>
          <p:nvPr/>
        </p:nvSpPr>
        <p:spPr>
          <a:xfrm>
            <a:off x="3954446" y="1191312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メディア情報処理Ｆ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3962537" y="6119585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生体情報処理Ｆ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53406-50BE-D74A-A062-351A9CC3C5F2}"/>
              </a:ext>
            </a:extLst>
          </p:cNvPr>
          <p:cNvGrpSpPr/>
          <p:nvPr/>
        </p:nvGrpSpPr>
        <p:grpSpPr>
          <a:xfrm>
            <a:off x="388255" y="4748296"/>
            <a:ext cx="3469417" cy="594571"/>
            <a:chOff x="380527" y="3462143"/>
            <a:chExt cx="3469417" cy="594571"/>
          </a:xfrm>
        </p:grpSpPr>
        <p:sp>
          <p:nvSpPr>
            <p:cNvPr id="117" name="正方形/長方形 116"/>
            <p:cNvSpPr/>
            <p:nvPr/>
          </p:nvSpPr>
          <p:spPr>
            <a:xfrm>
              <a:off x="380527" y="346214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吉村奈津江（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バイオインタフェース研究ユニット） </a:t>
              </a:r>
              <a:r>
                <a:rPr lang="ja-JP" altLang="en-US" sz="1050" dirty="0">
                  <a:solidFill>
                    <a:schemeClr val="tx1"/>
                  </a:solidFill>
                </a:rPr>
                <a:t>脳活動信号</a:t>
              </a:r>
              <a:r>
                <a:rPr lang="ja-JP" altLang="en-US" sz="1050">
                  <a:solidFill>
                    <a:schemeClr val="tx1"/>
                  </a:solidFill>
                </a:rPr>
                <a:t>処理、</a:t>
              </a:r>
              <a:r>
                <a:rPr lang="ja-JP" altLang="en-JP" sz="1050">
                  <a:solidFill>
                    <a:schemeClr val="tx1"/>
                  </a:solidFill>
                </a:rPr>
                <a:t>ブレイン</a:t>
              </a:r>
              <a:r>
                <a:rPr lang="ja-JP" altLang="en-US" sz="1050">
                  <a:solidFill>
                    <a:schemeClr val="tx1"/>
                  </a:solidFill>
                </a:rPr>
                <a:t>・</a:t>
              </a:r>
              <a:r>
                <a:rPr lang="ja-JP" altLang="en-JP" sz="1050">
                  <a:solidFill>
                    <a:schemeClr val="tx1"/>
                  </a:solidFill>
                </a:rPr>
                <a:t>マシン</a:t>
              </a:r>
              <a:r>
                <a:rPr lang="ja-JP" altLang="en-US" sz="1050">
                  <a:solidFill>
                    <a:schemeClr val="tx1"/>
                  </a:solidFill>
                </a:rPr>
                <a:t>・インタフェース、</a:t>
              </a:r>
              <a:r>
                <a:rPr lang="ja-JP" altLang="en-JP" sz="1050">
                  <a:solidFill>
                    <a:schemeClr val="tx1"/>
                  </a:solidFill>
                </a:rPr>
                <a:t>脳波</a:t>
              </a:r>
              <a:r>
                <a:rPr lang="ja-JP" altLang="en-US" sz="1050">
                  <a:solidFill>
                    <a:schemeClr val="tx1"/>
                  </a:solidFill>
                </a:rPr>
                <a:t>、核磁気共鳴画像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66" name="図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27" y="3462428"/>
              <a:ext cx="482765" cy="594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8C153-F4AC-AC44-890C-7D809C902F5F}"/>
              </a:ext>
            </a:extLst>
          </p:cNvPr>
          <p:cNvGrpSpPr/>
          <p:nvPr/>
        </p:nvGrpSpPr>
        <p:grpSpPr>
          <a:xfrm>
            <a:off x="388255" y="3423496"/>
            <a:ext cx="3469417" cy="594571"/>
            <a:chOff x="380527" y="4112021"/>
            <a:chExt cx="3469417" cy="594571"/>
          </a:xfrm>
        </p:grpSpPr>
        <p:sp>
          <p:nvSpPr>
            <p:cNvPr id="115" name="正方形/長方形 114"/>
            <p:cNvSpPr/>
            <p:nvPr/>
          </p:nvSpPr>
          <p:spPr>
            <a:xfrm>
              <a:off x="380527" y="411202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特定教授　佐藤</a:t>
              </a:r>
              <a:r>
                <a:rPr lang="ja-JP" altLang="en-US" sz="1200" dirty="0" err="1">
                  <a:solidFill>
                    <a:schemeClr val="tx1"/>
                  </a:solidFill>
                </a:rPr>
                <a:t>いまり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視覚情報工学、画像・光情報処理、反射解析、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コンピュータグラフィックス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80527" y="4112307"/>
              <a:ext cx="493200" cy="592579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D61D839-EFA1-4E5D-B5EB-FDEB17816BB3}"/>
              </a:ext>
            </a:extLst>
          </p:cNvPr>
          <p:cNvGrpSpPr/>
          <p:nvPr/>
        </p:nvGrpSpPr>
        <p:grpSpPr>
          <a:xfrm>
            <a:off x="387175" y="7700965"/>
            <a:ext cx="3470141" cy="594571"/>
            <a:chOff x="367320" y="7655624"/>
            <a:chExt cx="3470141" cy="594571"/>
          </a:xfrm>
        </p:grpSpPr>
        <p:sp>
          <p:nvSpPr>
            <p:cNvPr id="75" name="正方形/長方形 74"/>
            <p:cNvSpPr/>
            <p:nvPr/>
          </p:nvSpPr>
          <p:spPr>
            <a:xfrm>
              <a:off x="368044" y="7655624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黒澤実（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電気電子系主担当）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メカトロニクス、アクチュエータ工学、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センシング工学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図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20" y="7656195"/>
              <a:ext cx="487294" cy="594000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CC8287-5B7A-444B-AF2D-DD15281E25CD}"/>
              </a:ext>
            </a:extLst>
          </p:cNvPr>
          <p:cNvGrpSpPr/>
          <p:nvPr/>
        </p:nvGrpSpPr>
        <p:grpSpPr>
          <a:xfrm>
            <a:off x="388800" y="6389394"/>
            <a:ext cx="3469417" cy="595492"/>
            <a:chOff x="366399" y="7675580"/>
            <a:chExt cx="3469417" cy="595492"/>
          </a:xfrm>
        </p:grpSpPr>
        <p:sp>
          <p:nvSpPr>
            <p:cNvPr id="77" name="正方形/長方形 76"/>
            <p:cNvSpPr/>
            <p:nvPr/>
          </p:nvSpPr>
          <p:spPr>
            <a:xfrm>
              <a:off x="366399" y="76755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杉野暢彦 （学術国際情報センター）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ＧＰＧＰＵ向けコンパイラ、自動コード</a:t>
              </a:r>
              <a:r>
                <a:rPr lang="ja-JP" altLang="en-US" sz="1050">
                  <a:solidFill>
                    <a:schemeClr val="tx1"/>
                  </a:solidFill>
                </a:rPr>
                <a:t>並列化、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信号処理システム実現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1" name="図 70"/>
            <p:cNvPicPr>
              <a:picLocks noChangeAspect="1"/>
            </p:cNvPicPr>
            <p:nvPr/>
          </p:nvPicPr>
          <p:blipFill rotWithShape="1">
            <a:blip r:embed="rId5"/>
            <a:srcRect t="-1" b="9092"/>
            <a:stretch/>
          </p:blipFill>
          <p:spPr bwMode="auto">
            <a:xfrm>
              <a:off x="366399" y="7675865"/>
              <a:ext cx="503999" cy="595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9C7259A-A81D-4100-8F67-355ABD7E8207}"/>
              </a:ext>
            </a:extLst>
          </p:cNvPr>
          <p:cNvGrpSpPr/>
          <p:nvPr/>
        </p:nvGrpSpPr>
        <p:grpSpPr>
          <a:xfrm>
            <a:off x="3954446" y="1434653"/>
            <a:ext cx="3469417" cy="612000"/>
            <a:chOff x="3946718" y="1511832"/>
            <a:chExt cx="3469417" cy="612000"/>
          </a:xfrm>
        </p:grpSpPr>
        <p:sp>
          <p:nvSpPr>
            <p:cNvPr id="93" name="正方形/長方形 92"/>
            <p:cNvSpPr/>
            <p:nvPr/>
          </p:nvSpPr>
          <p:spPr>
            <a:xfrm>
              <a:off x="3946718" y="152650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教授　奥村学（未来</a:t>
              </a:r>
              <a:r>
                <a:rPr lang="ja-JP" altLang="en-US" sz="1200" dirty="0">
                  <a:solidFill>
                    <a:schemeClr val="tx1"/>
                  </a:solidFill>
                </a:rPr>
                <a:t>産業技術研究所）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自然言語処理、</a:t>
              </a:r>
              <a:r>
                <a:rPr lang="ja-JP" altLang="en-US" sz="1050">
                  <a:solidFill>
                    <a:schemeClr val="tx1"/>
                  </a:solidFill>
                </a:rPr>
                <a:t>テキストマイニング、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en-US" altLang="ja-JP" sz="1050" dirty="0">
                  <a:solidFill>
                    <a:schemeClr val="tx1"/>
                  </a:solidFill>
                </a:rPr>
                <a:t>Web</a:t>
              </a:r>
              <a:r>
                <a:rPr lang="ja-JP" altLang="en-US" sz="1050" dirty="0">
                  <a:solidFill>
                    <a:schemeClr val="tx1"/>
                  </a:solidFill>
                </a:rPr>
                <a:t>テキスト処理、機械学習</a:t>
              </a:r>
            </a:p>
          </p:txBody>
        </p:sp>
        <p:pic>
          <p:nvPicPr>
            <p:cNvPr id="72" name="図 7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126"/>
            <a:stretch/>
          </p:blipFill>
          <p:spPr>
            <a:xfrm>
              <a:off x="3946718" y="1511832"/>
              <a:ext cx="513261" cy="612000"/>
            </a:xfrm>
            <a:prstGeom prst="rect">
              <a:avLst/>
            </a:prstGeom>
          </p:spPr>
        </p:pic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C3EBD5E-F0AD-41DC-AA8F-DEB472D2073E}"/>
              </a:ext>
            </a:extLst>
          </p:cNvPr>
          <p:cNvGrpSpPr/>
          <p:nvPr/>
        </p:nvGrpSpPr>
        <p:grpSpPr>
          <a:xfrm>
            <a:off x="3954446" y="2761096"/>
            <a:ext cx="3469416" cy="594571"/>
            <a:chOff x="3946718" y="3468881"/>
            <a:chExt cx="3469416" cy="594571"/>
          </a:xfrm>
        </p:grpSpPr>
        <p:sp>
          <p:nvSpPr>
            <p:cNvPr id="129" name="正方形/長方形 128"/>
            <p:cNvSpPr/>
            <p:nvPr/>
          </p:nvSpPr>
          <p:spPr>
            <a:xfrm>
              <a:off x="3946718" y="3468881"/>
              <a:ext cx="3469416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>
              <a:noAutofit/>
            </a:bodyPr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中本高道（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</a:t>
              </a:r>
              <a:r>
                <a:rPr lang="ja-JP" altLang="ja-JP" sz="1050" dirty="0">
                  <a:solidFill>
                    <a:schemeClr val="tx1"/>
                  </a:solidFill>
                </a:rPr>
                <a:t>ヒューマンインタフェース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</a:rPr>
                <a:t>嗅覚</a:t>
              </a:r>
              <a:r>
                <a:rPr lang="ja-JP" altLang="ja-JP" sz="1050">
                  <a:solidFill>
                    <a:schemeClr val="tx1"/>
                  </a:solidFill>
                </a:rPr>
                <a:t>ディスプレイ</a:t>
              </a:r>
              <a:r>
                <a:rPr lang="ja-JP" altLang="en-US" sz="1050">
                  <a:solidFill>
                    <a:schemeClr val="tx1"/>
                  </a:solidFill>
                </a:rPr>
                <a:t>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ja-JP" sz="1050">
                  <a:solidFill>
                    <a:schemeClr val="tx1"/>
                  </a:solidFill>
                </a:rPr>
                <a:t>感性</a:t>
              </a:r>
              <a:r>
                <a:rPr lang="ja-JP" altLang="ja-JP" sz="1050" dirty="0">
                  <a:solidFill>
                    <a:schemeClr val="tx1"/>
                  </a:solidFill>
                </a:rPr>
                <a:t>情報処理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</a:rPr>
                <a:t>センサ</a:t>
              </a:r>
              <a:r>
                <a:rPr lang="ja-JP" altLang="ja-JP" sz="1050">
                  <a:solidFill>
                    <a:schemeClr val="tx1"/>
                  </a:solidFill>
                </a:rPr>
                <a:t>情報処理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6" name="図 8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718" y="3469166"/>
              <a:ext cx="484524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B0F6F14-CC55-4D1A-BAA9-5D38A0CA4A38}"/>
              </a:ext>
            </a:extLst>
          </p:cNvPr>
          <p:cNvGrpSpPr/>
          <p:nvPr/>
        </p:nvGrpSpPr>
        <p:grpSpPr>
          <a:xfrm>
            <a:off x="3952800" y="3423496"/>
            <a:ext cx="3485818" cy="601830"/>
            <a:chOff x="3945072" y="4755775"/>
            <a:chExt cx="3485818" cy="601830"/>
          </a:xfrm>
        </p:grpSpPr>
        <p:sp>
          <p:nvSpPr>
            <p:cNvPr id="131" name="正方形/長方形 130"/>
            <p:cNvSpPr/>
            <p:nvPr/>
          </p:nvSpPr>
          <p:spPr>
            <a:xfrm>
              <a:off x="3961473" y="475577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山口雅浩</a:t>
              </a:r>
              <a:endParaRPr lang="en-US" altLang="ja-JP" sz="11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光工学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画像工学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（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マルチスペクトルイメージング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色再現，多原色ディスプレイ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  <a:latin typeface="+mj-ea"/>
                  <a:ea typeface="+mj-ea"/>
                </a:rPr>
                <a:t>医用画像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）</a:t>
              </a:r>
              <a:endParaRPr lang="ja-JP" altLang="en-US" sz="10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88" name="図 8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9" t="56" r="3488" b="15021"/>
            <a:stretch/>
          </p:blipFill>
          <p:spPr>
            <a:xfrm>
              <a:off x="3945072" y="4763605"/>
              <a:ext cx="496799" cy="594000"/>
            </a:xfrm>
            <a:prstGeom prst="rect">
              <a:avLst/>
            </a:prstGeom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E35877F-C063-453A-A56B-65E312914159}"/>
              </a:ext>
            </a:extLst>
          </p:cNvPr>
          <p:cNvGrpSpPr/>
          <p:nvPr/>
        </p:nvGrpSpPr>
        <p:grpSpPr>
          <a:xfrm>
            <a:off x="3952800" y="8352000"/>
            <a:ext cx="3478090" cy="594571"/>
            <a:chOff x="3953864" y="7009135"/>
            <a:chExt cx="3478090" cy="594571"/>
          </a:xfrm>
        </p:grpSpPr>
        <p:sp>
          <p:nvSpPr>
            <p:cNvPr id="52" name="正方形/長方形 51"/>
            <p:cNvSpPr/>
            <p:nvPr/>
          </p:nvSpPr>
          <p:spPr>
            <a:xfrm>
              <a:off x="3962537" y="700913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准教授　田原麻</a:t>
              </a:r>
              <a:r>
                <a:rPr lang="ja-JP" altLang="en-US" sz="1200">
                  <a:solidFill>
                    <a:schemeClr val="tx1"/>
                  </a:solidFill>
                  <a:latin typeface="+mj-ea"/>
                  <a:ea typeface="+mj-ea"/>
                </a:rPr>
                <a:t>梨江</a:t>
              </a:r>
              <a:r>
                <a:rPr lang="ja-JP" altLang="en-US" sz="1200" spc="-100">
                  <a:solidFill>
                    <a:schemeClr val="tx1"/>
                  </a:solidFill>
                  <a:latin typeface="+mj-ea"/>
                  <a:ea typeface="+mj-ea"/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  <a:latin typeface="+mj-ea"/>
                  <a:ea typeface="+mj-ea"/>
                </a:rPr>
                <a:t>未来産業技術研究所）</a:t>
              </a:r>
              <a:r>
                <a:rPr lang="ja-JP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（電気電子系主担当） 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生体計測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工学、</a:t>
              </a:r>
              <a:endParaRPr lang="en-US" altLang="ja-JP" sz="105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農業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計測工学、医用工学、波動工学</a:t>
              </a:r>
            </a:p>
          </p:txBody>
        </p:sp>
        <p:pic>
          <p:nvPicPr>
            <p:cNvPr id="99" name="図 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864" y="7009420"/>
              <a:ext cx="489101" cy="594000"/>
            </a:xfrm>
            <a:prstGeom prst="rect">
              <a:avLst/>
            </a:prstGeom>
          </p:spPr>
        </p:pic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8F39915-7A63-4703-A2E0-D28411926573}"/>
              </a:ext>
            </a:extLst>
          </p:cNvPr>
          <p:cNvGrpSpPr/>
          <p:nvPr/>
        </p:nvGrpSpPr>
        <p:grpSpPr>
          <a:xfrm>
            <a:off x="3952800" y="7020000"/>
            <a:ext cx="3478090" cy="594571"/>
            <a:chOff x="3953864" y="7635010"/>
            <a:chExt cx="3478090" cy="594571"/>
          </a:xfrm>
        </p:grpSpPr>
        <p:sp>
          <p:nvSpPr>
            <p:cNvPr id="55" name="正方形/長方形 54"/>
            <p:cNvSpPr/>
            <p:nvPr/>
          </p:nvSpPr>
          <p:spPr>
            <a:xfrm>
              <a:off x="3962537" y="763501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中村健太郎 （未来産業技術開発研究所） </a:t>
              </a:r>
              <a:r>
                <a:rPr lang="ja-JP" altLang="en-US" sz="1200" dirty="0">
                  <a:solidFill>
                    <a:schemeClr val="tx1"/>
                  </a:solidFill>
                </a:rPr>
                <a:t>（電気電子系主担当）</a:t>
              </a:r>
              <a:r>
                <a:rPr lang="ja-JP" altLang="en-US" sz="1050" dirty="0">
                  <a:solidFill>
                    <a:schemeClr val="tx1"/>
                  </a:solidFill>
                </a:rPr>
                <a:t>超音波デバイス・超音波計測、光応用計測、光ファイバセンサ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100" name="図 9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864" y="7635295"/>
              <a:ext cx="480784" cy="59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" name="直線コネクタ 80"/>
          <p:cNvCxnSpPr/>
          <p:nvPr/>
        </p:nvCxnSpPr>
        <p:spPr>
          <a:xfrm flipV="1">
            <a:off x="3328759" y="799841"/>
            <a:ext cx="4121128" cy="12955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113126" y="640115"/>
            <a:ext cx="7418510" cy="34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pPr indent="148602" defTabSz="1018986" fontAlgn="base">
              <a:spcBef>
                <a:spcPct val="0"/>
              </a:spcBef>
              <a:spcAft>
                <a:spcPct val="0"/>
              </a:spcAft>
            </a:pPr>
            <a:r>
              <a:rPr lang="ja-JP" altLang="ja-JP" sz="1600" b="1" dirty="0">
                <a:solidFill>
                  <a:srgbClr val="548DD4"/>
                </a:solidFill>
                <a:latin typeface="ＭＳ ゴシック" pitchFamily="49" charset="-128"/>
                <a:ea typeface="ＭＳ ゴシック" pitchFamily="49" charset="-128"/>
                <a:cs typeface="Times New Roman" pitchFamily="18" charset="0"/>
              </a:rPr>
              <a:t>研究グループと研究フィールド</a:t>
            </a:r>
            <a:endParaRPr lang="ja-JP" altLang="ja-JP" sz="2000" dirty="0"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69EBFC1-24D5-4BBA-9485-1F8B9D880E7C}"/>
              </a:ext>
            </a:extLst>
          </p:cNvPr>
          <p:cNvGrpSpPr/>
          <p:nvPr/>
        </p:nvGrpSpPr>
        <p:grpSpPr>
          <a:xfrm>
            <a:off x="3952800" y="6372000"/>
            <a:ext cx="3478090" cy="594571"/>
            <a:chOff x="3952800" y="8313911"/>
            <a:chExt cx="3478090" cy="594571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FE4A99EC-60DF-E449-BDCB-2D5974D2AB89}"/>
                </a:ext>
              </a:extLst>
            </p:cNvPr>
            <p:cNvSpPr/>
            <p:nvPr/>
          </p:nvSpPr>
          <p:spPr>
            <a:xfrm>
              <a:off x="3961473" y="831391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鈴木賢治（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WRHI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）</a:t>
              </a:r>
              <a:endParaRPr lang="en-US" altLang="ja-JP" sz="1200" spc="-1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機械学習、ディープラーニング、コンピュータ支援診断、医用画像処理、医用画像理解、人工知能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101" name="Picture 8" descr="Macintosh HD:Users:kenjisuzuki:Documents:Publication:CV:Biography:photos:IITTakenPhotos:Kenji_Suzuki.jpg">
              <a:extLst>
                <a:ext uri="{FF2B5EF4-FFF2-40B4-BE49-F238E27FC236}">
                  <a16:creationId xmlns:a16="http://schemas.microsoft.com/office/drawing/2014/main" id="{09259772-7ADE-F646-91DC-57E1D5331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" b="8659"/>
            <a:stretch/>
          </p:blipFill>
          <p:spPr bwMode="auto">
            <a:xfrm>
              <a:off x="3952800" y="8314196"/>
              <a:ext cx="502386" cy="594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  </a:ext>
              <a:ext uri="{FAA26D3D-D897-4be2-8F04-BA451C77F1D7}">
  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A9C377-3D5E-3E43-BE8A-A5B6E91A0572}"/>
              </a:ext>
            </a:extLst>
          </p:cNvPr>
          <p:cNvGrpSpPr/>
          <p:nvPr/>
        </p:nvGrpSpPr>
        <p:grpSpPr>
          <a:xfrm>
            <a:off x="388255" y="2761096"/>
            <a:ext cx="3469417" cy="594571"/>
            <a:chOff x="380527" y="4761899"/>
            <a:chExt cx="3469417" cy="594571"/>
          </a:xfrm>
        </p:grpSpPr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441BE0F8-ED29-934C-8E6E-E834BD8E96AD}"/>
                </a:ext>
              </a:extLst>
            </p:cNvPr>
            <p:cNvSpPr/>
            <p:nvPr/>
          </p:nvSpPr>
          <p:spPr>
            <a:xfrm>
              <a:off x="380527" y="476189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特任</a:t>
              </a:r>
              <a:r>
                <a:rPr lang="ja-JP" altLang="en-US" sz="1200">
                  <a:solidFill>
                    <a:schemeClr val="tx1"/>
                  </a:solidFill>
                </a:rPr>
                <a:t>教授　ホルム・</a:t>
              </a:r>
              <a:r>
                <a:rPr lang="ja-JP" altLang="en-JP" sz="1200">
                  <a:solidFill>
                    <a:schemeClr val="tx1"/>
                  </a:solidFill>
                </a:rPr>
                <a:t>ペッター</a:t>
              </a:r>
              <a:r>
                <a:rPr lang="ja-JP" altLang="en-US" sz="1200">
                  <a:solidFill>
                    <a:schemeClr val="tx1"/>
                  </a:solidFill>
                </a:rPr>
                <a:t>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バイオインタフェース研究</a:t>
              </a:r>
              <a:r>
                <a:rPr lang="ja-JP" altLang="en-US" sz="1200">
                  <a:solidFill>
                    <a:schemeClr val="tx1"/>
                  </a:solidFill>
                </a:rPr>
                <a:t>ユニット）</a:t>
              </a:r>
              <a:r>
                <a:rPr lang="ja-JP" altLang="en-US" sz="1050">
                  <a:solidFill>
                    <a:schemeClr val="tx1"/>
                  </a:solidFill>
                </a:rPr>
                <a:t>ネットワーク科学、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計算社会科学、デジタル疫学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102" name="Image4">
              <a:extLst>
                <a:ext uri="{FF2B5EF4-FFF2-40B4-BE49-F238E27FC236}">
                  <a16:creationId xmlns:a16="http://schemas.microsoft.com/office/drawing/2014/main" id="{C77A71AB-1119-8B46-AF99-86BA400B77B7}"/>
                </a:ext>
              </a:extLst>
            </p:cNvPr>
            <p:cNvPicPr/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66"/>
            <a:stretch/>
          </p:blipFill>
          <p:spPr bwMode="auto">
            <a:xfrm>
              <a:off x="380527" y="4762411"/>
              <a:ext cx="486827" cy="593547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B585D39-9F83-4C9C-AC5D-62E7E32408E6}"/>
              </a:ext>
            </a:extLst>
          </p:cNvPr>
          <p:cNvGrpSpPr/>
          <p:nvPr/>
        </p:nvGrpSpPr>
        <p:grpSpPr>
          <a:xfrm>
            <a:off x="388800" y="7050662"/>
            <a:ext cx="3469417" cy="594571"/>
            <a:chOff x="365401" y="8992080"/>
            <a:chExt cx="3469417" cy="594571"/>
          </a:xfrm>
        </p:grpSpPr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8C420AA-E6DF-4E46-99BE-9027A480D94D}"/>
                </a:ext>
              </a:extLst>
            </p:cNvPr>
            <p:cNvSpPr/>
            <p:nvPr/>
          </p:nvSpPr>
          <p:spPr>
            <a:xfrm>
              <a:off x="365401" y="89920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>
              <a:noAutofit/>
            </a:bodyPr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本村真人（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AI</a:t>
              </a:r>
              <a:r>
                <a:rPr lang="ja-JP" altLang="en-US" sz="1200" dirty="0">
                  <a:solidFill>
                    <a:schemeClr val="tx1"/>
                  </a:solidFill>
                </a:rPr>
                <a:t>コンピューティング研究</a:t>
              </a:r>
              <a:r>
                <a:rPr lang="ja-JP" altLang="en-US" sz="1200">
                  <a:solidFill>
                    <a:schemeClr val="tx1"/>
                  </a:solidFill>
                </a:rPr>
                <a:t>ユニット）</a:t>
              </a:r>
              <a:r>
                <a:rPr lang="ja-JP" altLang="en-US" sz="1050">
                  <a:solidFill>
                    <a:schemeClr val="tx1"/>
                  </a:solidFill>
                </a:rPr>
                <a:t>リコンフィギュラブルハードウェア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、知能コンピューティング、ディープラーニングプロセッサ</a:t>
              </a:r>
            </a:p>
          </p:txBody>
        </p: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C1061CA3-70E0-4C2B-8F47-36F544F3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01" y="8993538"/>
              <a:ext cx="499574" cy="591654"/>
            </a:xfrm>
            <a:prstGeom prst="rect">
              <a:avLst/>
            </a:prstGeom>
          </p:spPr>
        </p:pic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90F941A9-EFCA-4ABE-9709-705A780AE021}"/>
              </a:ext>
            </a:extLst>
          </p:cNvPr>
          <p:cNvGrpSpPr/>
          <p:nvPr/>
        </p:nvGrpSpPr>
        <p:grpSpPr>
          <a:xfrm>
            <a:off x="3952800" y="5410696"/>
            <a:ext cx="3478791" cy="595084"/>
            <a:chOff x="3945072" y="5407273"/>
            <a:chExt cx="3478791" cy="595084"/>
          </a:xfrm>
        </p:grpSpPr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93C6F810-9F49-421D-B8EE-B8C56A5F3294}"/>
                </a:ext>
              </a:extLst>
            </p:cNvPr>
            <p:cNvSpPr/>
            <p:nvPr/>
          </p:nvSpPr>
          <p:spPr>
            <a:xfrm>
              <a:off x="3954446" y="540778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船越孝太郎</a:t>
              </a:r>
              <a:r>
                <a:rPr lang="ja-JP" altLang="en-US" sz="1200" spc="-100">
                  <a:solidFill>
                    <a:schemeClr val="tx1"/>
                  </a:solidFill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未来産業技術研究所）</a:t>
              </a:r>
              <a:endParaRPr lang="en-US" altLang="ja-JP" sz="1200" spc="-1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自然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言語処理、マルチモーダル対話システム、</a:t>
              </a:r>
              <a:r>
                <a:rPr lang="en-US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ヒューマン・マシン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・インタラクション、機械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学習</a:t>
              </a:r>
            </a:p>
          </p:txBody>
        </p:sp>
        <p:pic>
          <p:nvPicPr>
            <p:cNvPr id="124" name="図 123" descr="木, 人, 屋外, 男性 が含まれている画像&#10;&#10;自動的に生成された説明">
              <a:extLst>
                <a:ext uri="{FF2B5EF4-FFF2-40B4-BE49-F238E27FC236}">
                  <a16:creationId xmlns:a16="http://schemas.microsoft.com/office/drawing/2014/main" id="{F891A8A8-C46B-4CE6-A632-E4E510DFC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945072" y="5407273"/>
              <a:ext cx="489600" cy="5935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CCD1EF-111F-9248-B6B9-940B1ED9279B}"/>
              </a:ext>
            </a:extLst>
          </p:cNvPr>
          <p:cNvGrpSpPr/>
          <p:nvPr/>
        </p:nvGrpSpPr>
        <p:grpSpPr>
          <a:xfrm>
            <a:off x="387175" y="8962922"/>
            <a:ext cx="3470497" cy="647134"/>
            <a:chOff x="371702" y="9623220"/>
            <a:chExt cx="3470497" cy="647134"/>
          </a:xfrm>
        </p:grpSpPr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FEB6A977-81CC-407D-A8B2-B94B45F31BBD}"/>
                </a:ext>
              </a:extLst>
            </p:cNvPr>
            <p:cNvSpPr/>
            <p:nvPr/>
          </p:nvSpPr>
          <p:spPr>
            <a:xfrm>
              <a:off x="372782" y="967578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zh-TW" altLang="en-US" sz="120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准教授　劉載勲</a:t>
              </a:r>
              <a:r>
                <a:rPr lang="ja-JP" altLang="en-US" sz="12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AI</a:t>
              </a:r>
              <a:r>
                <a:rPr lang="ja-JP" altLang="en-US" sz="1200" dirty="0">
                  <a:solidFill>
                    <a:schemeClr val="tx1"/>
                  </a:solidFill>
                </a:rPr>
                <a:t>コンピューティング研究</a:t>
              </a:r>
              <a:r>
                <a:rPr lang="ja-JP" altLang="en-US" sz="1200">
                  <a:solidFill>
                    <a:schemeClr val="tx1"/>
                  </a:solidFill>
                </a:rPr>
                <a:t>ユニット）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機械</a:t>
              </a:r>
              <a:r>
                <a:rPr lang="ja-JP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学習、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コンピュータビジョン、</a:t>
              </a:r>
              <a:endParaRPr lang="en-US" altLang="ja-JP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ディープラーニングプロセッサ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127" name="図 126">
              <a:extLst>
                <a:ext uri="{FF2B5EF4-FFF2-40B4-BE49-F238E27FC236}">
                  <a16:creationId xmlns:a16="http://schemas.microsoft.com/office/drawing/2014/main" id="{A9C93140-A45C-4E56-A7A6-91552BBD1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61" b="98340" l="4297" r="99870">
                          <a14:foregroundMark x1="4948" y1="81055" x2="53255" y2="76465"/>
                          <a14:foregroundMark x1="53255" y1="76465" x2="93229" y2="97461"/>
                          <a14:foregroundMark x1="93229" y1="97461" x2="40234" y2="97852"/>
                          <a14:foregroundMark x1="40234" y1="97852" x2="87760" y2="87793"/>
                          <a14:foregroundMark x1="87760" y1="87793" x2="33724" y2="95020"/>
                          <a14:foregroundMark x1="33724" y1="95020" x2="83203" y2="87598"/>
                          <a14:foregroundMark x1="83203" y1="87598" x2="51563" y2="92090"/>
                          <a14:foregroundMark x1="7682" y1="80566" x2="51172" y2="97852"/>
                          <a14:foregroundMark x1="51172" y1="97852" x2="97917" y2="89648"/>
                          <a14:foregroundMark x1="97917" y1="89648" x2="96484" y2="81836"/>
                          <a14:foregroundMark x1="11458" y1="87988" x2="46094" y2="98340"/>
                          <a14:foregroundMark x1="4427" y1="83105" x2="4427" y2="95410"/>
                          <a14:foregroundMark x1="70703" y1="76074" x2="80599" y2="76074"/>
                          <a14:foregroundMark x1="30859" y1="66113" x2="29427" y2="67578"/>
                          <a14:foregroundMark x1="26432" y1="67188" x2="26432" y2="67188"/>
                          <a14:foregroundMark x1="32218" y1="64057" x2="29036" y2="66113"/>
                          <a14:foregroundMark x1="31001" y1="63197" x2="29427" y2="66113"/>
                          <a14:foregroundMark x1="68229" y1="64355" x2="72526" y2="67773"/>
                          <a14:foregroundMark x1="90104" y1="76465" x2="99870" y2="81836"/>
                          <a14:foregroundMark x1="38021" y1="59375" x2="35156" y2="62012"/>
                          <a14:foregroundMark x1="31641" y1="61328" x2="37109" y2="68457"/>
                          <a14:foregroundMark x1="37760" y1="58691" x2="33724" y2="641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6"/>
            <a:stretch/>
          </p:blipFill>
          <p:spPr bwMode="auto">
            <a:xfrm>
              <a:off x="371702" y="9623220"/>
              <a:ext cx="500400" cy="644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C0B320-CB2A-C846-BDEF-47F9443BA3ED}"/>
              </a:ext>
            </a:extLst>
          </p:cNvPr>
          <p:cNvGrpSpPr/>
          <p:nvPr/>
        </p:nvGrpSpPr>
        <p:grpSpPr>
          <a:xfrm>
            <a:off x="3952800" y="4085896"/>
            <a:ext cx="3471063" cy="600550"/>
            <a:chOff x="3945072" y="2817268"/>
            <a:chExt cx="3471063" cy="600550"/>
          </a:xfrm>
        </p:grpSpPr>
        <p:sp>
          <p:nvSpPr>
            <p:cNvPr id="121" name="正方形/長方形 120"/>
            <p:cNvSpPr/>
            <p:nvPr/>
          </p:nvSpPr>
          <p:spPr>
            <a:xfrm>
              <a:off x="3946718" y="2817268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篠崎隆宏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音声認識、音声理解、教師なし</a:t>
              </a:r>
              <a:r>
                <a:rPr lang="ja-JP" altLang="en-US" sz="1050">
                  <a:solidFill>
                    <a:schemeClr val="tx1"/>
                  </a:solidFill>
                </a:rPr>
                <a:t>学習、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音声</a:t>
              </a:r>
              <a:r>
                <a:rPr lang="ja-JP" altLang="en-US" sz="1050" dirty="0">
                  <a:solidFill>
                    <a:schemeClr val="tx1"/>
                  </a:solidFill>
                </a:rPr>
                <a:t>情報処理、機械学習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0" name="図 6">
              <a:extLst>
                <a:ext uri="{FF2B5EF4-FFF2-40B4-BE49-F238E27FC236}">
                  <a16:creationId xmlns:a16="http://schemas.microsoft.com/office/drawing/2014/main" id="{AF65E7D3-AD00-974C-AE5F-6820B02E1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548" t="242" r="2949" b="-498"/>
            <a:stretch/>
          </p:blipFill>
          <p:spPr>
            <a:xfrm>
              <a:off x="3945072" y="2823818"/>
              <a:ext cx="493806" cy="594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94435-2691-7B48-AC0A-B473CFB3C66D}"/>
              </a:ext>
            </a:extLst>
          </p:cNvPr>
          <p:cNvGrpSpPr/>
          <p:nvPr/>
        </p:nvGrpSpPr>
        <p:grpSpPr>
          <a:xfrm>
            <a:off x="388255" y="4085896"/>
            <a:ext cx="3469417" cy="594714"/>
            <a:chOff x="380527" y="5411780"/>
            <a:chExt cx="3469417" cy="594714"/>
          </a:xfrm>
        </p:grpSpPr>
        <p:sp>
          <p:nvSpPr>
            <p:cNvPr id="96" name="正方形/長方形 95"/>
            <p:cNvSpPr/>
            <p:nvPr/>
          </p:nvSpPr>
          <p:spPr>
            <a:xfrm>
              <a:off x="380527" y="54117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永井 岳大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zh-CN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色彩工学、質感科学、視覚心理物理学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83" name="図 8">
              <a:extLst>
                <a:ext uri="{FF2B5EF4-FFF2-40B4-BE49-F238E27FC236}">
                  <a16:creationId xmlns:a16="http://schemas.microsoft.com/office/drawing/2014/main" id="{424A5DAA-F400-1344-B695-287C89FD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-57" r="9855" b="310"/>
            <a:stretch/>
          </p:blipFill>
          <p:spPr bwMode="auto">
            <a:xfrm>
              <a:off x="381072" y="5412494"/>
              <a:ext cx="496799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8C8C-1367-C945-9A6C-A72364D8B02E}"/>
              </a:ext>
            </a:extLst>
          </p:cNvPr>
          <p:cNvGrpSpPr/>
          <p:nvPr/>
        </p:nvGrpSpPr>
        <p:grpSpPr>
          <a:xfrm>
            <a:off x="388255" y="2100296"/>
            <a:ext cx="3469417" cy="604841"/>
            <a:chOff x="380527" y="2812265"/>
            <a:chExt cx="3469417" cy="604841"/>
          </a:xfrm>
        </p:grpSpPr>
        <p:sp>
          <p:nvSpPr>
            <p:cNvPr id="113" name="正方形/長方形 112"/>
            <p:cNvSpPr/>
            <p:nvPr/>
          </p:nvSpPr>
          <p:spPr>
            <a:xfrm>
              <a:off x="380527" y="281226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小池</a:t>
              </a:r>
              <a:r>
                <a:rPr lang="ja-JP" altLang="en-US" sz="1200">
                  <a:solidFill>
                    <a:schemeClr val="tx1"/>
                  </a:solidFill>
                </a:rPr>
                <a:t>康晴（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バイオインタフェース研究ユニット</a:t>
              </a:r>
              <a:r>
                <a:rPr lang="ja-JP" altLang="en-US" sz="1100">
                  <a:solidFill>
                    <a:schemeClr val="tx1"/>
                  </a:solidFill>
                </a:rPr>
                <a:t>） </a:t>
              </a:r>
              <a:r>
                <a:rPr lang="ja-JP" altLang="en-US" sz="1050">
                  <a:solidFill>
                    <a:schemeClr val="tx1"/>
                  </a:solidFill>
                </a:rPr>
                <a:t>ヒューマンインターフェース、生体工学、運動制御・</a:t>
              </a:r>
              <a:r>
                <a:rPr lang="ja-JP" altLang="en-JP" sz="1050">
                  <a:solidFill>
                    <a:schemeClr val="tx1"/>
                  </a:solidFill>
                </a:rPr>
                <a:t>学習モデル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4" name="図 10">
              <a:extLst>
                <a:ext uri="{FF2B5EF4-FFF2-40B4-BE49-F238E27FC236}">
                  <a16:creationId xmlns:a16="http://schemas.microsoft.com/office/drawing/2014/main" id="{C83F89B2-AD80-0E45-9A89-BC1076A6C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" t="5018" r="4062" b="3668"/>
            <a:stretch/>
          </p:blipFill>
          <p:spPr bwMode="auto">
            <a:xfrm>
              <a:off x="381072" y="2823106"/>
              <a:ext cx="496799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F4AE22-33D7-2841-8EF4-3C852EA2602A}"/>
              </a:ext>
            </a:extLst>
          </p:cNvPr>
          <p:cNvGrpSpPr/>
          <p:nvPr/>
        </p:nvGrpSpPr>
        <p:grpSpPr>
          <a:xfrm>
            <a:off x="3952800" y="7686000"/>
            <a:ext cx="3478090" cy="594571"/>
            <a:chOff x="3952800" y="6371491"/>
            <a:chExt cx="3478090" cy="594571"/>
          </a:xfrm>
        </p:grpSpPr>
        <p:sp>
          <p:nvSpPr>
            <p:cNvPr id="59" name="正方形/長方形 58"/>
            <p:cNvSpPr/>
            <p:nvPr/>
          </p:nvSpPr>
          <p:spPr>
            <a:xfrm>
              <a:off x="3961473" y="637149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</a:t>
              </a:r>
              <a:r>
                <a:rPr lang="ja-JP" altLang="en-US" sz="1200">
                  <a:solidFill>
                    <a:schemeClr val="tx1"/>
                  </a:solidFill>
                </a:rPr>
                <a:t>教授　小尾高史（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 </a:t>
              </a:r>
              <a:r>
                <a:rPr lang="ja-JP" altLang="en-US" sz="1050" dirty="0">
                  <a:solidFill>
                    <a:schemeClr val="tx1"/>
                  </a:solidFill>
                </a:rPr>
                <a:t>医用画像再構成、医療情報</a:t>
              </a:r>
              <a:r>
                <a:rPr lang="ja-JP" altLang="en-US" sz="1050">
                  <a:solidFill>
                    <a:schemeClr val="tx1"/>
                  </a:solidFill>
                </a:rPr>
                <a:t>ネットワーク、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認証</a:t>
              </a:r>
              <a:r>
                <a:rPr lang="ja-JP" altLang="en-US" sz="1050" dirty="0">
                  <a:solidFill>
                    <a:schemeClr val="tx1"/>
                  </a:solidFill>
                </a:rPr>
                <a:t>基盤、社会情報システム</a:t>
              </a:r>
            </a:p>
          </p:txBody>
        </p:sp>
        <p:pic>
          <p:nvPicPr>
            <p:cNvPr id="85" name="図 1">
              <a:extLst>
                <a:ext uri="{FF2B5EF4-FFF2-40B4-BE49-F238E27FC236}">
                  <a16:creationId xmlns:a16="http://schemas.microsoft.com/office/drawing/2014/main" id="{E861D65E-FFB4-CF45-93A8-86099419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00" y="6371491"/>
              <a:ext cx="478800" cy="59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77B2B-8A08-3A4D-A33A-10B7A0E62468}"/>
              </a:ext>
            </a:extLst>
          </p:cNvPr>
          <p:cNvGrpSpPr/>
          <p:nvPr/>
        </p:nvGrpSpPr>
        <p:grpSpPr>
          <a:xfrm>
            <a:off x="3952800" y="4748296"/>
            <a:ext cx="3478791" cy="602633"/>
            <a:chOff x="3945072" y="4105823"/>
            <a:chExt cx="3478791" cy="602633"/>
          </a:xfrm>
        </p:grpSpPr>
        <p:sp>
          <p:nvSpPr>
            <p:cNvPr id="79" name="正方形/長方形 78"/>
            <p:cNvSpPr/>
            <p:nvPr/>
          </p:nvSpPr>
          <p:spPr>
            <a:xfrm>
              <a:off x="3954446" y="410582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長谷川晶一</a:t>
              </a:r>
              <a:r>
                <a:rPr lang="ja-JP" altLang="en-US" sz="1200" spc="-100">
                  <a:solidFill>
                    <a:schemeClr val="tx1"/>
                  </a:solidFill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未来産業技術研究所）</a:t>
              </a:r>
              <a:r>
                <a:rPr lang="ja-JP" altLang="ja-JP" sz="1050" dirty="0">
                  <a:solidFill>
                    <a:schemeClr val="tx1"/>
                  </a:solidFill>
                </a:rPr>
                <a:t>バーチャルリアリティ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</a:rPr>
                <a:t>ヒューマンインタフェース</a:t>
              </a:r>
              <a:r>
                <a:rPr lang="ja-JP" altLang="en-US" sz="1050">
                  <a:solidFill>
                    <a:schemeClr val="tx1"/>
                  </a:solidFill>
                </a:rPr>
                <a:t>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ja-JP" sz="1050">
                  <a:solidFill>
                    <a:schemeClr val="tx1"/>
                  </a:solidFill>
                </a:rPr>
                <a:t>動力学</a:t>
              </a:r>
              <a:r>
                <a:rPr lang="ja-JP" altLang="ja-JP" sz="1050" dirty="0">
                  <a:solidFill>
                    <a:schemeClr val="tx1"/>
                  </a:solidFill>
                </a:rPr>
                <a:t>シミュレーション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</a:rPr>
                <a:t>力触覚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9" name="図 4">
              <a:extLst>
                <a:ext uri="{FF2B5EF4-FFF2-40B4-BE49-F238E27FC236}">
                  <a16:creationId xmlns:a16="http://schemas.microsoft.com/office/drawing/2014/main" id="{0FB37B84-BB1F-6840-AEE3-C0207F7F5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0" t="5707" r="11964" b="13030"/>
            <a:stretch/>
          </p:blipFill>
          <p:spPr bwMode="auto">
            <a:xfrm>
              <a:off x="3945072" y="4114456"/>
              <a:ext cx="496799" cy="594000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4F6D22-AF9C-1243-9929-F4BA971158FA}"/>
              </a:ext>
            </a:extLst>
          </p:cNvPr>
          <p:cNvGrpSpPr/>
          <p:nvPr/>
        </p:nvGrpSpPr>
        <p:grpSpPr>
          <a:xfrm>
            <a:off x="388800" y="5721694"/>
            <a:ext cx="3470498" cy="598337"/>
            <a:chOff x="371701" y="6361208"/>
            <a:chExt cx="3470498" cy="598337"/>
          </a:xfrm>
        </p:grpSpPr>
        <p:sp>
          <p:nvSpPr>
            <p:cNvPr id="73" name="正方形/長方形 72"/>
            <p:cNvSpPr/>
            <p:nvPr/>
          </p:nvSpPr>
          <p:spPr>
            <a:xfrm>
              <a:off x="372782" y="6364974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熊澤逸夫（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</a:t>
              </a: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神経回路モデル、認知科学、画像処理、画像符号化、パターン認識、ユーザインターフェイス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90" name="図 10">
              <a:extLst>
                <a:ext uri="{FF2B5EF4-FFF2-40B4-BE49-F238E27FC236}">
                  <a16:creationId xmlns:a16="http://schemas.microsoft.com/office/drawing/2014/main" id="{8AF44217-B3B8-2548-90BA-7C53E590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834"/>
            <a:stretch/>
          </p:blipFill>
          <p:spPr>
            <a:xfrm>
              <a:off x="371701" y="6361208"/>
              <a:ext cx="453600" cy="594885"/>
            </a:xfrm>
            <a:prstGeom prst="rect">
              <a:avLst/>
            </a:prstGeom>
          </p:spPr>
        </p:pic>
      </p:grpSp>
      <p:sp>
        <p:nvSpPr>
          <p:cNvPr id="76" name="正方形/長方形 25">
            <a:extLst>
              <a:ext uri="{FF2B5EF4-FFF2-40B4-BE49-F238E27FC236}">
                <a16:creationId xmlns:a16="http://schemas.microsoft.com/office/drawing/2014/main" id="{73C47751-3078-FB4C-B71E-66A57FB6330F}"/>
              </a:ext>
            </a:extLst>
          </p:cNvPr>
          <p:cNvSpPr/>
          <p:nvPr/>
        </p:nvSpPr>
        <p:spPr>
          <a:xfrm>
            <a:off x="389125" y="5472000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</a:t>
            </a:r>
            <a:r>
              <a:rPr lang="ja-JP" altLang="en-US" sz="1300">
                <a:solidFill>
                  <a:schemeClr val="bg1"/>
                </a:solidFill>
              </a:rPr>
              <a:t>Ｇ　</a:t>
            </a:r>
            <a:r>
              <a:rPr lang="zh-TW" altLang="en-JP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知的</a:t>
            </a:r>
            <a:r>
              <a:rPr lang="zh-TW" altLang="en-US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情報処理</a:t>
            </a:r>
            <a:r>
              <a:rPr lang="ja-JP" altLang="en-US" sz="1300" dirty="0">
                <a:solidFill>
                  <a:schemeClr val="bg1"/>
                </a:solidFill>
              </a:rPr>
              <a:t>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E65BD-D1D1-DA43-B8FC-121F4AB1F695}"/>
              </a:ext>
            </a:extLst>
          </p:cNvPr>
          <p:cNvGrpSpPr/>
          <p:nvPr/>
        </p:nvGrpSpPr>
        <p:grpSpPr>
          <a:xfrm>
            <a:off x="388255" y="1437596"/>
            <a:ext cx="3469417" cy="603603"/>
            <a:chOff x="388255" y="1437596"/>
            <a:chExt cx="3469417" cy="603603"/>
          </a:xfrm>
        </p:grpSpPr>
        <p:sp>
          <p:nvSpPr>
            <p:cNvPr id="109" name="正方形/長方形 108"/>
            <p:cNvSpPr/>
            <p:nvPr/>
          </p:nvSpPr>
          <p:spPr>
            <a:xfrm>
              <a:off x="388255" y="143759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金子寛彦　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視覚情報処理、空間認識、眼球運動、</a:t>
              </a:r>
              <a:endParaRPr lang="en-US" altLang="ja-JP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異種感覚統合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91" name="図 7">
              <a:extLst>
                <a:ext uri="{FF2B5EF4-FFF2-40B4-BE49-F238E27FC236}">
                  <a16:creationId xmlns:a16="http://schemas.microsoft.com/office/drawing/2014/main" id="{4493C2B8-8F84-4943-939A-F96306B9B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008" t="379" r="4547" b="-380"/>
            <a:stretch/>
          </p:blipFill>
          <p:spPr>
            <a:xfrm>
              <a:off x="388800" y="1447199"/>
              <a:ext cx="489600" cy="594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897C13-0C70-134D-9F61-C4791D14E524}"/>
              </a:ext>
            </a:extLst>
          </p:cNvPr>
          <p:cNvGrpSpPr/>
          <p:nvPr/>
        </p:nvGrpSpPr>
        <p:grpSpPr>
          <a:xfrm>
            <a:off x="3952800" y="2098696"/>
            <a:ext cx="3473473" cy="594580"/>
            <a:chOff x="3952800" y="2098696"/>
            <a:chExt cx="3473473" cy="594580"/>
          </a:xfrm>
        </p:grpSpPr>
        <p:sp>
          <p:nvSpPr>
            <p:cNvPr id="134" name="正方形/長方形 133"/>
            <p:cNvSpPr/>
            <p:nvPr/>
          </p:nvSpPr>
          <p:spPr>
            <a:xfrm>
              <a:off x="3956856" y="209869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教授　</a:t>
              </a:r>
              <a:r>
                <a:rPr lang="ja-JP" altLang="en-JP" sz="1200">
                  <a:solidFill>
                    <a:schemeClr val="tx1"/>
                  </a:solidFill>
                </a:rPr>
                <a:t>スラヴァキス</a:t>
              </a:r>
              <a:r>
                <a:rPr lang="ja-JP" altLang="en-US" sz="1200">
                  <a:solidFill>
                    <a:schemeClr val="tx1"/>
                  </a:solidFill>
                </a:rPr>
                <a:t>・</a:t>
              </a:r>
              <a:r>
                <a:rPr lang="ja-JP" altLang="en-JP" sz="1200">
                  <a:solidFill>
                    <a:schemeClr val="tx1"/>
                  </a:solidFill>
                </a:rPr>
                <a:t>コンスタンティノス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信号処理</a:t>
              </a:r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機械学習</a:t>
              </a:r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データアナリティクス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31061E7-E3CA-A54D-B8A5-4F58EE441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6" t="-1" r="946" b="27066"/>
            <a:stretch/>
          </p:blipFill>
          <p:spPr>
            <a:xfrm>
              <a:off x="3952800" y="2102876"/>
              <a:ext cx="496799" cy="590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32F33E-3C00-204F-ABD4-B435D8536B80}"/>
              </a:ext>
            </a:extLst>
          </p:cNvPr>
          <p:cNvGrpSpPr/>
          <p:nvPr/>
        </p:nvGrpSpPr>
        <p:grpSpPr>
          <a:xfrm>
            <a:off x="388800" y="8364899"/>
            <a:ext cx="3469417" cy="598023"/>
            <a:chOff x="388800" y="8364899"/>
            <a:chExt cx="3469417" cy="598023"/>
          </a:xfrm>
        </p:grpSpPr>
        <p:sp>
          <p:nvSpPr>
            <p:cNvPr id="13" name="正方形/長方形 12"/>
            <p:cNvSpPr/>
            <p:nvPr/>
          </p:nvSpPr>
          <p:spPr>
            <a:xfrm>
              <a:off x="388800" y="836835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JP" sz="1200">
                  <a:solidFill>
                    <a:schemeClr val="tx1"/>
                  </a:solidFill>
                </a:rPr>
                <a:t>准教授</a:t>
              </a:r>
              <a:r>
                <a:rPr lang="ja-JP" altLang="en-US" sz="1200">
                  <a:solidFill>
                    <a:schemeClr val="tx1"/>
                  </a:solidFill>
                </a:rPr>
                <a:t>　</a:t>
              </a:r>
              <a:r>
                <a:rPr lang="ja-JP" altLang="en-JP" sz="1200">
                  <a:solidFill>
                    <a:schemeClr val="tx1"/>
                  </a:solidFill>
                </a:rPr>
                <a:t>中谷桃子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ヒューマンコンピュータインタラクション、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サービスデザイン、ユーザエクスペリエンス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94DDAEF-3789-D646-856D-2C2BC175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00" y="8364899"/>
              <a:ext cx="439200" cy="59562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88F62-045A-E84F-ACFE-E0BA913DA40F}"/>
              </a:ext>
            </a:extLst>
          </p:cNvPr>
          <p:cNvGrpSpPr/>
          <p:nvPr/>
        </p:nvGrpSpPr>
        <p:grpSpPr>
          <a:xfrm>
            <a:off x="388800" y="9679540"/>
            <a:ext cx="3469417" cy="616937"/>
            <a:chOff x="388800" y="9679540"/>
            <a:chExt cx="3469417" cy="616937"/>
          </a:xfrm>
        </p:grpSpPr>
        <p:sp>
          <p:nvSpPr>
            <p:cNvPr id="92" name="正方形/長方形 91"/>
            <p:cNvSpPr/>
            <p:nvPr/>
          </p:nvSpPr>
          <p:spPr>
            <a:xfrm>
              <a:off x="388800" y="967954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zh-TW" altLang="en-US" sz="120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准教授　渡辺義浩</a:t>
              </a:r>
              <a:endParaRPr lang="en-US" altLang="zh-TW" sz="1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コンピュータビジョン、拡張現実、</a:t>
              </a:r>
              <a:endParaRPr lang="en-US" altLang="ja-JP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デジタルアーカイブ</a:t>
              </a:r>
              <a:r>
                <a:rPr lang="ja-JP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、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インタラクション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98" name="図 13">
              <a:extLst>
                <a:ext uri="{FF2B5EF4-FFF2-40B4-BE49-F238E27FC236}">
                  <a16:creationId xmlns:a16="http://schemas.microsoft.com/office/drawing/2014/main" id="{D34A7AD4-BFC9-FF48-9E38-8A0E442F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t="41" r="10388" b="-42"/>
            <a:stretch/>
          </p:blipFill>
          <p:spPr>
            <a:xfrm>
              <a:off x="388800" y="9702477"/>
              <a:ext cx="489600" cy="5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87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正方形/長方形 193"/>
          <p:cNvSpPr/>
          <p:nvPr/>
        </p:nvSpPr>
        <p:spPr>
          <a:xfrm>
            <a:off x="371045" y="3139029"/>
            <a:ext cx="3477945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通信方式Ｆ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379573" y="3689300"/>
            <a:ext cx="3460889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教授　府川和彦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marL="441294"/>
            <a:r>
              <a:rPr lang="ja-JP" altLang="en-US" sz="1050" dirty="0">
                <a:solidFill>
                  <a:schemeClr val="tx1"/>
                </a:solidFill>
              </a:rPr>
              <a:t>無線通信、信号処理、無線ネットワーク</a:t>
            </a:r>
          </a:p>
        </p:txBody>
      </p:sp>
      <p:sp>
        <p:nvSpPr>
          <p:cNvPr id="115" name="正方形/長方形 114"/>
          <p:cNvSpPr/>
          <p:nvPr/>
        </p:nvSpPr>
        <p:spPr>
          <a:xfrm>
            <a:off x="373500" y="1495656"/>
            <a:ext cx="3467325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</a:rPr>
              <a:t>教授　中山実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441294"/>
            <a:r>
              <a: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知覚認知、言語理解、</a:t>
            </a:r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ヒューマンファクタ、</a:t>
            </a:r>
            <a:endParaRPr lang="en-US" altLang="ja-JP" sz="105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441294"/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教育</a:t>
            </a:r>
            <a:r>
              <a: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システム評価、教育工学</a:t>
            </a:r>
          </a:p>
        </p:txBody>
      </p:sp>
      <p:sp>
        <p:nvSpPr>
          <p:cNvPr id="119" name="正方形/長方形 118"/>
          <p:cNvSpPr/>
          <p:nvPr/>
        </p:nvSpPr>
        <p:spPr>
          <a:xfrm>
            <a:off x="373137" y="2452967"/>
            <a:ext cx="3467325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</a:rPr>
              <a:t>教授　山田功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441294"/>
            <a:r>
              <a:rPr lang="zh-TW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信号処理、</a:t>
            </a:r>
            <a:r>
              <a: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機械学習、</a:t>
            </a:r>
            <a:r>
              <a:rPr lang="zh-TW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最適化、逆問題</a:t>
            </a:r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endParaRPr lang="en-US" altLang="ja-JP" sz="105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441294"/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データサイエンス</a:t>
            </a:r>
            <a:endParaRPr lang="ja-JP" altLang="en-US" sz="105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371045" y="1214391"/>
            <a:ext cx="3477945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信号処理Ｇ　メディア信号処理Ｆ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371045" y="5047173"/>
            <a:ext cx="3477945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情報理論Ｆ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3952800" y="1215744"/>
            <a:ext cx="3470400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通信ネットワークＦ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71046" y="2169799"/>
            <a:ext cx="3467326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信号処理Ｇ　逆問題Ｆ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981687" y="5044334"/>
            <a:ext cx="489854" cy="594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pPr algn="ctr"/>
            <a:r>
              <a:rPr lang="ja-JP" altLang="en-US" sz="1000" dirty="0"/>
              <a:t>顔写真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3952799" y="4765052"/>
            <a:ext cx="3470400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集積回路・計算機Ｇ　アナログ集積回路Ｆ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3952799" y="5740001"/>
            <a:ext cx="3470400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情報通信融合Ｇ　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高度分散情報通信システムＦ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3952799" y="2453422"/>
            <a:ext cx="3470400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集積回路・計算機Ｇ　デジタル集積回路Ｆ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pic>
        <p:nvPicPr>
          <p:cNvPr id="77" name="図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5" y="1495941"/>
            <a:ext cx="463237" cy="594000"/>
          </a:xfrm>
          <a:prstGeom prst="rect">
            <a:avLst/>
          </a:prstGeom>
          <a:extLst>
            <a:ext uri="{FAA26D3D-D897-4be2-8F04-BA451C77F1D7}">
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5" y="2453252"/>
            <a:ext cx="478569" cy="594000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94E7C3A-7540-43EC-9347-EAC777620E10}"/>
              </a:ext>
            </a:extLst>
          </p:cNvPr>
          <p:cNvGrpSpPr/>
          <p:nvPr/>
        </p:nvGrpSpPr>
        <p:grpSpPr>
          <a:xfrm>
            <a:off x="370800" y="5637167"/>
            <a:ext cx="3469662" cy="598225"/>
            <a:chOff x="370800" y="5600292"/>
            <a:chExt cx="3469662" cy="598225"/>
          </a:xfrm>
        </p:grpSpPr>
        <p:sp>
          <p:nvSpPr>
            <p:cNvPr id="65" name="正方形/長方形 64"/>
            <p:cNvSpPr/>
            <p:nvPr/>
          </p:nvSpPr>
          <p:spPr>
            <a:xfrm>
              <a:off x="371045" y="560029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植松友彦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情報理論、符号理論、通信理論</a:t>
              </a:r>
              <a:endParaRPr lang="en-US" altLang="zh-TW" sz="1050" dirty="0">
                <a:solidFill>
                  <a:schemeClr val="tx1"/>
                </a:solidFill>
              </a:endParaRPr>
            </a:p>
          </p:txBody>
        </p:sp>
        <p:pic>
          <p:nvPicPr>
            <p:cNvPr id="80" name="図 7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" t="211" r="12466" b="21247"/>
            <a:stretch/>
          </p:blipFill>
          <p:spPr>
            <a:xfrm>
              <a:off x="370800" y="5604517"/>
              <a:ext cx="496799" cy="594000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D992261-222A-4EBF-8026-0FA5C6354CE6}"/>
              </a:ext>
            </a:extLst>
          </p:cNvPr>
          <p:cNvGrpSpPr/>
          <p:nvPr/>
        </p:nvGrpSpPr>
        <p:grpSpPr>
          <a:xfrm>
            <a:off x="371044" y="8247600"/>
            <a:ext cx="3469418" cy="597360"/>
            <a:chOff x="371044" y="6235392"/>
            <a:chExt cx="3469418" cy="597360"/>
          </a:xfrm>
        </p:grpSpPr>
        <p:sp>
          <p:nvSpPr>
            <p:cNvPr id="56" name="正方形/長方形 55"/>
            <p:cNvSpPr/>
            <p:nvPr/>
          </p:nvSpPr>
          <p:spPr>
            <a:xfrm>
              <a:off x="371045" y="623539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松本隆太郎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誤り訂正符号、情報理論、量子通信</a:t>
              </a:r>
            </a:p>
          </p:txBody>
        </p:sp>
        <p:pic>
          <p:nvPicPr>
            <p:cNvPr id="81" name="図 80" descr="ryutaroh.jpg"/>
            <p:cNvPicPr>
              <a:picLocks noChangeAspect="1"/>
            </p:cNvPicPr>
            <p:nvPr/>
          </p:nvPicPr>
          <p:blipFill rotWithShape="1">
            <a:blip r:embed="rId6"/>
            <a:srcRect t="-1" r="3497" b="7903"/>
            <a:stretch/>
          </p:blipFill>
          <p:spPr>
            <a:xfrm>
              <a:off x="371044" y="6238752"/>
              <a:ext cx="496799" cy="5940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ACDA5B-DDD0-44ED-96DE-B9B251B4A143}"/>
              </a:ext>
            </a:extLst>
          </p:cNvPr>
          <p:cNvGrpSpPr/>
          <p:nvPr/>
        </p:nvGrpSpPr>
        <p:grpSpPr>
          <a:xfrm>
            <a:off x="3952800" y="6291855"/>
            <a:ext cx="3469417" cy="594571"/>
            <a:chOff x="3995889" y="6234705"/>
            <a:chExt cx="3469417" cy="594571"/>
          </a:xfrm>
        </p:grpSpPr>
        <p:sp>
          <p:nvSpPr>
            <p:cNvPr id="106" name="正方形/長方形 105"/>
            <p:cNvSpPr/>
            <p:nvPr/>
          </p:nvSpPr>
          <p:spPr>
            <a:xfrm>
              <a:off x="3995889" y="623470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山岡克式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情報通信ネットワーク（インターネット、電話網、新世代ネットワーク）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4" name="図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889" y="6234990"/>
              <a:ext cx="466498" cy="5940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885C5F8-4DD7-455F-945A-C4A8B898E847}"/>
              </a:ext>
            </a:extLst>
          </p:cNvPr>
          <p:cNvGrpSpPr/>
          <p:nvPr/>
        </p:nvGrpSpPr>
        <p:grpSpPr>
          <a:xfrm>
            <a:off x="3952800" y="7592400"/>
            <a:ext cx="3469417" cy="595500"/>
            <a:chOff x="3997482" y="6913951"/>
            <a:chExt cx="3469417" cy="595500"/>
          </a:xfrm>
        </p:grpSpPr>
        <p:sp>
          <p:nvSpPr>
            <p:cNvPr id="45" name="正方形/長方形 44"/>
            <p:cNvSpPr/>
            <p:nvPr/>
          </p:nvSpPr>
          <p:spPr>
            <a:xfrm>
              <a:off x="3997482" y="691395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中原啓貴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</a:rPr>
                <a:t>コンピュータアーキテクチャ</a:t>
              </a:r>
              <a:r>
                <a:rPr lang="ja-JP" altLang="en-US" sz="1050">
                  <a:solidFill>
                    <a:schemeClr val="tx1"/>
                  </a:solidFill>
                </a:rPr>
                <a:t>、ＦＰＧＡ、ＡＩ、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多値</a:t>
              </a:r>
              <a:r>
                <a:rPr lang="ja-JP" altLang="en-US" sz="1050" dirty="0">
                  <a:solidFill>
                    <a:schemeClr val="tx1"/>
                  </a:solidFill>
                </a:rPr>
                <a:t>論理</a:t>
              </a:r>
            </a:p>
          </p:txBody>
        </p:sp>
        <p:pic>
          <p:nvPicPr>
            <p:cNvPr id="89" name="図 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482" y="6915409"/>
              <a:ext cx="503999" cy="594042"/>
            </a:xfrm>
            <a:prstGeom prst="rect">
              <a:avLst/>
            </a:prstGeom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1157F5-4E6E-470F-9C4A-A14F9E0546AB}"/>
              </a:ext>
            </a:extLst>
          </p:cNvPr>
          <p:cNvGrpSpPr/>
          <p:nvPr/>
        </p:nvGrpSpPr>
        <p:grpSpPr>
          <a:xfrm>
            <a:off x="3952800" y="5038461"/>
            <a:ext cx="3469417" cy="594571"/>
            <a:chOff x="3997482" y="5032111"/>
            <a:chExt cx="3469417" cy="594571"/>
          </a:xfrm>
        </p:grpSpPr>
        <p:sp>
          <p:nvSpPr>
            <p:cNvPr id="47" name="正方形/長方形 46"/>
            <p:cNvSpPr/>
            <p:nvPr/>
          </p:nvSpPr>
          <p:spPr>
            <a:xfrm>
              <a:off x="3997482" y="503211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高木茂孝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zh-TW" altLang="en-US" sz="105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集積回路</a:t>
              </a:r>
              <a:r>
                <a:rPr lang="ja-JP" altLang="en-US" sz="1050" dirty="0" err="1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zh-TW" altLang="en-US" sz="105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回路網理論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90" name="Picture 22" descr="takagi-photo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483" y="5032111"/>
              <a:ext cx="505274" cy="594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9024"/>
            <a:ext cx="205851" cy="42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cxnSp>
        <p:nvCxnSpPr>
          <p:cNvPr id="54" name="直線コネクタ 53"/>
          <p:cNvCxnSpPr/>
          <p:nvPr/>
        </p:nvCxnSpPr>
        <p:spPr>
          <a:xfrm flipV="1">
            <a:off x="3328759" y="799841"/>
            <a:ext cx="4121128" cy="12955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13126" y="640115"/>
            <a:ext cx="7418510" cy="34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pPr indent="148602" defTabSz="1018986" fontAlgn="base">
              <a:spcBef>
                <a:spcPct val="0"/>
              </a:spcBef>
              <a:spcAft>
                <a:spcPct val="0"/>
              </a:spcAft>
            </a:pPr>
            <a:r>
              <a:rPr lang="ja-JP" altLang="ja-JP" sz="1600" b="1" dirty="0">
                <a:solidFill>
                  <a:srgbClr val="548DD4"/>
                </a:solidFill>
                <a:latin typeface="ＭＳ ゴシック" pitchFamily="49" charset="-128"/>
                <a:ea typeface="ＭＳ ゴシック" pitchFamily="49" charset="-128"/>
                <a:cs typeface="Times New Roman" pitchFamily="18" charset="0"/>
              </a:rPr>
              <a:t>研究グループと研究フィールド</a:t>
            </a:r>
            <a:endParaRPr lang="ja-JP" altLang="ja-JP" sz="2000" dirty="0"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DD366B4-45D8-4F7E-B411-BD8CCA3F6592}"/>
              </a:ext>
            </a:extLst>
          </p:cNvPr>
          <p:cNvGrpSpPr/>
          <p:nvPr/>
        </p:nvGrpSpPr>
        <p:grpSpPr>
          <a:xfrm>
            <a:off x="3952800" y="1736812"/>
            <a:ext cx="3470400" cy="594571"/>
            <a:chOff x="3967002" y="1736812"/>
            <a:chExt cx="3498304" cy="594571"/>
          </a:xfrm>
        </p:grpSpPr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19C446A2-3932-4E48-82FE-B464798DEF53}"/>
                </a:ext>
              </a:extLst>
            </p:cNvPr>
            <p:cNvSpPr/>
            <p:nvPr/>
          </p:nvSpPr>
          <p:spPr>
            <a:xfrm>
              <a:off x="3995889" y="173681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北口善明（学術</a:t>
              </a:r>
              <a:r>
                <a:rPr lang="ja-JP" altLang="en-US" sz="1200" dirty="0">
                  <a:solidFill>
                    <a:schemeClr val="tx1"/>
                  </a:solidFill>
                </a:rPr>
                <a:t>国際</a:t>
              </a:r>
              <a:r>
                <a:rPr lang="ja-JP" altLang="en-US" sz="1200">
                  <a:solidFill>
                    <a:schemeClr val="tx1"/>
                  </a:solidFill>
                </a:rPr>
                <a:t>情報センター</a:t>
              </a:r>
              <a:r>
                <a:rPr lang="ja-JP" altLang="en-US" sz="1200" dirty="0">
                  <a:solidFill>
                    <a:schemeClr val="tx1"/>
                  </a:solidFill>
                </a:rPr>
                <a:t>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情報通信工学、次世代ネットワーク運用管理技術、ネットワークセキュリティ、システム信頼性評価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8CFAA75B-88ED-C347-9F8D-4AF52F546C0A}"/>
                </a:ext>
              </a:extLst>
            </p:cNvPr>
            <p:cNvPicPr/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77"/>
            <a:stretch/>
          </p:blipFill>
          <p:spPr>
            <a:xfrm>
              <a:off x="3967002" y="1739772"/>
              <a:ext cx="467911" cy="588650"/>
            </a:xfrm>
            <a:prstGeom prst="rect">
              <a:avLst/>
            </a:prstGeom>
          </p:spPr>
        </p:pic>
      </p:grpSp>
      <p:sp>
        <p:nvSpPr>
          <p:cNvPr id="69" name="正方形/長方形 68"/>
          <p:cNvSpPr/>
          <p:nvPr/>
        </p:nvSpPr>
        <p:spPr>
          <a:xfrm>
            <a:off x="372411" y="4348036"/>
            <a:ext cx="3469417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特定教授　奥村幸彦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marL="441294"/>
            <a:r>
              <a:rPr lang="ja-JP" altLang="en-US" sz="1050">
                <a:solidFill>
                  <a:schemeClr val="tx1"/>
                </a:solidFill>
              </a:rPr>
              <a:t>移動通信、無線通信技術、無線</a:t>
            </a:r>
            <a:r>
              <a:rPr lang="ja-JP" altLang="en-US" sz="1050" dirty="0">
                <a:solidFill>
                  <a:schemeClr val="tx1"/>
                </a:solidFill>
              </a:rPr>
              <a:t>通信ネットワーク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C0C61-892B-2F43-90BB-7FF161396AD1}"/>
              </a:ext>
            </a:extLst>
          </p:cNvPr>
          <p:cNvGrpSpPr/>
          <p:nvPr/>
        </p:nvGrpSpPr>
        <p:grpSpPr>
          <a:xfrm>
            <a:off x="3952800" y="6944400"/>
            <a:ext cx="3469417" cy="594571"/>
            <a:chOff x="3981687" y="7593723"/>
            <a:chExt cx="3469417" cy="594571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F5A3032D-B28A-46FB-B05E-08CF1B3EAD78}"/>
                </a:ext>
              </a:extLst>
            </p:cNvPr>
            <p:cNvSpPr/>
            <p:nvPr/>
          </p:nvSpPr>
          <p:spPr>
            <a:xfrm>
              <a:off x="3981687" y="759372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佐々木広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計算機アーキテクチャ</a:t>
              </a:r>
              <a:r>
                <a:rPr lang="ja-JP" altLang="en-US" sz="1050">
                  <a:solidFill>
                    <a:schemeClr val="tx1"/>
                  </a:solidFill>
                </a:rPr>
                <a:t>、コンピュータセキュリティ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en-US" sz="1050">
                  <a:solidFill>
                    <a:schemeClr val="tx1"/>
                  </a:solidFill>
                </a:rPr>
                <a:t>コンピュータシステム、ＩｏＴ、</a:t>
              </a:r>
              <a:r>
                <a:rPr lang="ja-JP" altLang="en-US" sz="1050" dirty="0">
                  <a:solidFill>
                    <a:schemeClr val="tx1"/>
                  </a:solidFill>
                </a:rPr>
                <a:t>ワークロード解析</a:t>
              </a:r>
            </a:p>
          </p:txBody>
        </p:sp>
        <p:pic>
          <p:nvPicPr>
            <p:cNvPr id="18" name="図 17" descr="青いシャツを着ている男はスマイルしている&#10;&#10;自動的に生成された説明">
              <a:extLst>
                <a:ext uri="{FF2B5EF4-FFF2-40B4-BE49-F238E27FC236}">
                  <a16:creationId xmlns:a16="http://schemas.microsoft.com/office/drawing/2014/main" id="{090836F4-A1F9-43B1-BD72-07BD0E347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981687" y="7594009"/>
              <a:ext cx="489600" cy="59345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BE9961-E3BB-3146-ABE0-1B5AEB442AC3}"/>
              </a:ext>
            </a:extLst>
          </p:cNvPr>
          <p:cNvGrpSpPr/>
          <p:nvPr/>
        </p:nvGrpSpPr>
        <p:grpSpPr>
          <a:xfrm>
            <a:off x="370800" y="8902800"/>
            <a:ext cx="3469417" cy="594571"/>
            <a:chOff x="370800" y="8246849"/>
            <a:chExt cx="3469417" cy="594571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A26A18EB-4D1D-2E4B-9D98-C61FB7077830}"/>
                </a:ext>
              </a:extLst>
            </p:cNvPr>
            <p:cNvSpPr/>
            <p:nvPr/>
          </p:nvSpPr>
          <p:spPr>
            <a:xfrm>
              <a:off x="370800" y="824684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特任准教授　べラール・ダニエル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データサイエンス、機械学習</a:t>
              </a:r>
              <a:r>
                <a:rPr lang="ja-JP" altLang="en-US" sz="1050">
                  <a:solidFill>
                    <a:schemeClr val="tx1"/>
                  </a:solidFill>
                </a:rPr>
                <a:t>、統計学、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バイオインフォマティクス、システムバイオロジー</a:t>
              </a:r>
            </a:p>
          </p:txBody>
        </p:sp>
        <p:pic>
          <p:nvPicPr>
            <p:cNvPr id="66" name="Image4">
              <a:extLst>
                <a:ext uri="{FF2B5EF4-FFF2-40B4-BE49-F238E27FC236}">
                  <a16:creationId xmlns:a16="http://schemas.microsoft.com/office/drawing/2014/main" id="{DAF18176-E4C2-9F47-8F2E-070D189FA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9178"/>
            <a:stretch/>
          </p:blipFill>
          <p:spPr bwMode="auto">
            <a:xfrm>
              <a:off x="370800" y="8247920"/>
              <a:ext cx="489600" cy="59242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2AAB5-C2CC-5C47-ACD4-BBE73B3F1FC5}"/>
              </a:ext>
            </a:extLst>
          </p:cNvPr>
          <p:cNvGrpSpPr/>
          <p:nvPr/>
        </p:nvGrpSpPr>
        <p:grpSpPr>
          <a:xfrm>
            <a:off x="3952800" y="3384027"/>
            <a:ext cx="3469417" cy="597848"/>
            <a:chOff x="3952800" y="3384027"/>
            <a:chExt cx="3469417" cy="597848"/>
          </a:xfrm>
        </p:grpSpPr>
        <p:sp>
          <p:nvSpPr>
            <p:cNvPr id="63" name="正方形/長方形 62"/>
            <p:cNvSpPr/>
            <p:nvPr/>
          </p:nvSpPr>
          <p:spPr>
            <a:xfrm>
              <a:off x="3952800" y="3384027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高橋篤司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ＥＤＡ、物理設計、次世代リソグラフィ</a:t>
              </a:r>
            </a:p>
          </p:txBody>
        </p:sp>
        <p:pic>
          <p:nvPicPr>
            <p:cNvPr id="67" name="図 6">
              <a:extLst>
                <a:ext uri="{FF2B5EF4-FFF2-40B4-BE49-F238E27FC236}">
                  <a16:creationId xmlns:a16="http://schemas.microsoft.com/office/drawing/2014/main" id="{79D70179-BC28-614C-A77C-46D89E4A4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00" y="3387875"/>
              <a:ext cx="491167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62C99E-F2A8-F64D-B528-24BAB4770BBC}"/>
              </a:ext>
            </a:extLst>
          </p:cNvPr>
          <p:cNvGrpSpPr/>
          <p:nvPr/>
        </p:nvGrpSpPr>
        <p:grpSpPr>
          <a:xfrm>
            <a:off x="371046" y="6289200"/>
            <a:ext cx="3469417" cy="594571"/>
            <a:chOff x="371046" y="6942589"/>
            <a:chExt cx="3469417" cy="594571"/>
          </a:xfrm>
        </p:grpSpPr>
        <p:sp>
          <p:nvSpPr>
            <p:cNvPr id="127" name="正方形/長方形 126"/>
            <p:cNvSpPr/>
            <p:nvPr/>
          </p:nvSpPr>
          <p:spPr>
            <a:xfrm>
              <a:off x="371046" y="694258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尾形</a:t>
              </a:r>
              <a:r>
                <a:rPr lang="ja-JP" altLang="en-US" sz="1200" dirty="0" err="1">
                  <a:solidFill>
                    <a:schemeClr val="tx1"/>
                  </a:solidFill>
                </a:rPr>
                <a:t>わかは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暗号、署名、暗号プロトコル</a:t>
              </a:r>
            </a:p>
          </p:txBody>
        </p:sp>
        <p:pic>
          <p:nvPicPr>
            <p:cNvPr id="71" name="図 98">
              <a:extLst>
                <a:ext uri="{FF2B5EF4-FFF2-40B4-BE49-F238E27FC236}">
                  <a16:creationId xmlns:a16="http://schemas.microsoft.com/office/drawing/2014/main" id="{61D808A1-A7D2-9048-8886-8A98D0ECD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4" r="1449" b="6861"/>
            <a:stretch/>
          </p:blipFill>
          <p:spPr>
            <a:xfrm>
              <a:off x="371106" y="6942874"/>
              <a:ext cx="489600" cy="594000"/>
            </a:xfrm>
            <a:prstGeom prst="rect">
              <a:avLst/>
            </a:prstGeom>
          </p:spPr>
        </p:pic>
      </p:grpSp>
      <p:pic>
        <p:nvPicPr>
          <p:cNvPr id="75" name="Picture 74" descr="fukawasensei">
            <a:extLst>
              <a:ext uri="{FF2B5EF4-FFF2-40B4-BE49-F238E27FC236}">
                <a16:creationId xmlns:a16="http://schemas.microsoft.com/office/drawing/2014/main" id="{B10FDDD2-7C4B-FE4F-81B1-0A32E43741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-68" r="14267" b="30983"/>
          <a:stretch/>
        </p:blipFill>
        <p:spPr bwMode="auto">
          <a:xfrm>
            <a:off x="370800" y="3688831"/>
            <a:ext cx="489600" cy="5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0110287-D52D-5641-B618-955E25F2CB37}"/>
              </a:ext>
            </a:extLst>
          </p:cNvPr>
          <p:cNvGrpSpPr/>
          <p:nvPr/>
        </p:nvGrpSpPr>
        <p:grpSpPr>
          <a:xfrm>
            <a:off x="3952800" y="4048522"/>
            <a:ext cx="3469417" cy="601241"/>
            <a:chOff x="3952800" y="4048522"/>
            <a:chExt cx="3469417" cy="601241"/>
          </a:xfrm>
        </p:grpSpPr>
        <p:sp>
          <p:nvSpPr>
            <p:cNvPr id="70" name="正方形/長方形 69"/>
            <p:cNvSpPr/>
            <p:nvPr/>
          </p:nvSpPr>
          <p:spPr>
            <a:xfrm>
              <a:off x="3952800" y="404852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原祐子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en-US" altLang="ja-JP" sz="1050" dirty="0">
                  <a:solidFill>
                    <a:schemeClr val="tx1"/>
                  </a:solidFill>
                </a:rPr>
                <a:t>IoT</a:t>
              </a:r>
              <a:r>
                <a:rPr lang="ja-JP" altLang="en-US" sz="1050">
                  <a:solidFill>
                    <a:schemeClr val="tx1"/>
                  </a:solidFill>
                </a:rPr>
                <a:t>、組込みシステム、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ハードウェア／ソフトウェア協調設計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6" name="図 4">
              <a:extLst>
                <a:ext uri="{FF2B5EF4-FFF2-40B4-BE49-F238E27FC236}">
                  <a16:creationId xmlns:a16="http://schemas.microsoft.com/office/drawing/2014/main" id="{E78C81C3-0047-8F47-AB47-E475CC2E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 t="194" r="7418" b="-88"/>
            <a:stretch/>
          </p:blipFill>
          <p:spPr bwMode="auto">
            <a:xfrm>
              <a:off x="3952800" y="4055763"/>
              <a:ext cx="489600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E8ECD-101A-1F45-A428-BE6B04319D5C}"/>
              </a:ext>
            </a:extLst>
          </p:cNvPr>
          <p:cNvGrpSpPr/>
          <p:nvPr/>
        </p:nvGrpSpPr>
        <p:grpSpPr>
          <a:xfrm>
            <a:off x="370800" y="6940800"/>
            <a:ext cx="3469662" cy="595282"/>
            <a:chOff x="370800" y="7594008"/>
            <a:chExt cx="3469662" cy="595282"/>
          </a:xfrm>
        </p:grpSpPr>
        <p:sp>
          <p:nvSpPr>
            <p:cNvPr id="129" name="正方形/長方形 128"/>
            <p:cNvSpPr/>
            <p:nvPr/>
          </p:nvSpPr>
          <p:spPr>
            <a:xfrm>
              <a:off x="371045" y="759471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笠井健太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符号理論、ＬＤＰＣ符号、 空間結合符号</a:t>
              </a:r>
            </a:p>
          </p:txBody>
        </p:sp>
        <p:pic>
          <p:nvPicPr>
            <p:cNvPr id="82" name="図 21514">
              <a:extLst>
                <a:ext uri="{FF2B5EF4-FFF2-40B4-BE49-F238E27FC236}">
                  <a16:creationId xmlns:a16="http://schemas.microsoft.com/office/drawing/2014/main" id="{D7051C10-06BE-7847-97F1-B2E475EB9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118" r="2010" b="-337"/>
            <a:stretch/>
          </p:blipFill>
          <p:spPr bwMode="auto">
            <a:xfrm>
              <a:off x="370800" y="7594008"/>
              <a:ext cx="496799" cy="59400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lc="http://schemas.openxmlformats.org/drawingml/2006/lockedCanvas"/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9D5B84-7FA6-1F47-8340-418904EA931D}"/>
              </a:ext>
            </a:extLst>
          </p:cNvPr>
          <p:cNvGrpSpPr/>
          <p:nvPr/>
        </p:nvGrpSpPr>
        <p:grpSpPr>
          <a:xfrm>
            <a:off x="3952800" y="2722358"/>
            <a:ext cx="3469417" cy="594571"/>
            <a:chOff x="3952800" y="2722358"/>
            <a:chExt cx="3469417" cy="594571"/>
          </a:xfrm>
        </p:grpSpPr>
        <p:sp>
          <p:nvSpPr>
            <p:cNvPr id="74" name="正方形/長方形 73"/>
            <p:cNvSpPr/>
            <p:nvPr/>
          </p:nvSpPr>
          <p:spPr>
            <a:xfrm>
              <a:off x="3952800" y="2722358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一色剛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高機能プロセッサ</a:t>
              </a:r>
              <a:r>
                <a:rPr lang="ja-JP" altLang="en-US" sz="1050">
                  <a:solidFill>
                    <a:schemeClr val="tx1"/>
                  </a:solidFill>
                </a:rPr>
                <a:t>設計自動化、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</a:rPr>
                <a:t>高</a:t>
              </a:r>
              <a:r>
                <a:rPr lang="ja-JP" altLang="en-US" sz="1050">
                  <a:solidFill>
                    <a:schemeClr val="tx1"/>
                  </a:solidFill>
                </a:rPr>
                <a:t>セキュリティＶＬＳＩ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3" name="図 14358" descr="isshiki_Mar09">
              <a:extLst>
                <a:ext uri="{FF2B5EF4-FFF2-40B4-BE49-F238E27FC236}">
                  <a16:creationId xmlns:a16="http://schemas.microsoft.com/office/drawing/2014/main" id="{FE8B035B-E734-C548-8499-E82394C5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0" t="4225" r="6890" b="21032"/>
            <a:stretch/>
          </p:blipFill>
          <p:spPr bwMode="auto">
            <a:xfrm>
              <a:off x="3952800" y="2722929"/>
              <a:ext cx="496799" cy="594000"/>
            </a:xfrm>
            <a:prstGeom prst="rect">
              <a:avLst/>
            </a:prstGeom>
            <a:noFill/>
            <a:extLst>
              <a:ext uri="{FAA26D3D-D897-4be2-8F04-BA451C77F1D7}">
  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</p:pic>
      </p:grpSp>
      <p:pic>
        <p:nvPicPr>
          <p:cNvPr id="68" name="図 11">
            <a:extLst>
              <a:ext uri="{FF2B5EF4-FFF2-40B4-BE49-F238E27FC236}">
                <a16:creationId xmlns:a16="http://schemas.microsoft.com/office/drawing/2014/main" id="{F4CEC110-02D5-E347-A4E6-9A14AEF3C43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8536" r="10335" b="9379"/>
          <a:stretch/>
        </p:blipFill>
        <p:spPr bwMode="auto">
          <a:xfrm>
            <a:off x="370800" y="4346093"/>
            <a:ext cx="496799" cy="5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E5D6B7-730B-0542-B800-72A716E691BF}"/>
              </a:ext>
            </a:extLst>
          </p:cNvPr>
          <p:cNvGrpSpPr/>
          <p:nvPr/>
        </p:nvGrpSpPr>
        <p:grpSpPr>
          <a:xfrm>
            <a:off x="369981" y="7592400"/>
            <a:ext cx="3470236" cy="598291"/>
            <a:chOff x="369981" y="8247600"/>
            <a:chExt cx="3470236" cy="598291"/>
          </a:xfrm>
        </p:grpSpPr>
        <p:sp>
          <p:nvSpPr>
            <p:cNvPr id="53" name="正方形/長方形 58">
              <a:extLst>
                <a:ext uri="{FF2B5EF4-FFF2-40B4-BE49-F238E27FC236}">
                  <a16:creationId xmlns:a16="http://schemas.microsoft.com/office/drawing/2014/main" id="{FAE909BB-303F-E542-BF8D-FC02F381FD6D}"/>
                </a:ext>
              </a:extLst>
            </p:cNvPr>
            <p:cNvSpPr/>
            <p:nvPr/>
          </p:nvSpPr>
          <p:spPr>
            <a:xfrm>
              <a:off x="370800" y="824760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准教授　實松豊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無線通信、多元接続方式、物理層セキュリティ、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深層学習によるＭＲＩ再構成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3" name="図 56">
              <a:extLst>
                <a:ext uri="{FF2B5EF4-FFF2-40B4-BE49-F238E27FC236}">
                  <a16:creationId xmlns:a16="http://schemas.microsoft.com/office/drawing/2014/main" id="{6A2ECA02-E954-A746-8983-2B046725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9981" y="8253095"/>
              <a:ext cx="460800" cy="5927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DAF80-087A-924F-84FC-DC3086451572}"/>
              </a:ext>
            </a:extLst>
          </p:cNvPr>
          <p:cNvGrpSpPr/>
          <p:nvPr/>
        </p:nvGrpSpPr>
        <p:grpSpPr>
          <a:xfrm>
            <a:off x="3952800" y="8247600"/>
            <a:ext cx="3469417" cy="594571"/>
            <a:chOff x="3952800" y="8247600"/>
            <a:chExt cx="3469417" cy="594571"/>
          </a:xfrm>
        </p:grpSpPr>
        <p:sp>
          <p:nvSpPr>
            <p:cNvPr id="85" name="正方形/長方形 58">
              <a:extLst>
                <a:ext uri="{FF2B5EF4-FFF2-40B4-BE49-F238E27FC236}">
                  <a16:creationId xmlns:a16="http://schemas.microsoft.com/office/drawing/2014/main" id="{B09DE130-09F1-8F41-91C3-FF74ACF25DF9}"/>
                </a:ext>
              </a:extLst>
            </p:cNvPr>
            <p:cNvSpPr/>
            <p:nvPr/>
          </p:nvSpPr>
          <p:spPr>
            <a:xfrm>
              <a:off x="3952800" y="824760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准教授　</a:t>
              </a:r>
              <a:r>
                <a:rPr lang="ja-JP" altLang="en-JP" sz="1200">
                  <a:solidFill>
                    <a:schemeClr val="tx1"/>
                  </a:solidFill>
                </a:rPr>
                <a:t>西尾理志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無線ネットワーク、機械学習、無線センシング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7" name="図 9" descr="スーツを着た男性&#10;&#10;自動的に生成された説明">
              <a:extLst>
                <a:ext uri="{FF2B5EF4-FFF2-40B4-BE49-F238E27FC236}">
                  <a16:creationId xmlns:a16="http://schemas.microsoft.com/office/drawing/2014/main" id="{12148B3D-615A-844A-9B17-6BC4B401B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6923"/>
            <a:stretch/>
          </p:blipFill>
          <p:spPr>
            <a:xfrm>
              <a:off x="3952800" y="8247600"/>
              <a:ext cx="486000" cy="5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6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855</Words>
  <Application>Microsoft Macintosh PowerPoint</Application>
  <PresentationFormat>Custom</PresentationFormat>
  <Paragraphs>113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ＭＳ ゴシック</vt:lpstr>
      <vt:lpstr>MS PGothic</vt:lpstr>
      <vt:lpstr>MS PGothic</vt:lpstr>
      <vt:lpstr>Arial</vt:lpstr>
      <vt:lpstr>Calibri</vt:lpstr>
      <vt:lpstr>Office ​​テーマ</vt:lpstr>
      <vt:lpstr>PowerPoint Presentation</vt:lpstr>
      <vt:lpstr>PowerPoint Presentation</vt:lpstr>
    </vt:vector>
  </TitlesOfParts>
  <Company>東京工業大学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tslab</dc:creator>
  <cp:lastModifiedBy>Sasaki Hiroshi</cp:lastModifiedBy>
  <cp:revision>232</cp:revision>
  <cp:lastPrinted>2019-02-18T06:16:46Z</cp:lastPrinted>
  <dcterms:created xsi:type="dcterms:W3CDTF">2017-02-20T14:48:06Z</dcterms:created>
  <dcterms:modified xsi:type="dcterms:W3CDTF">2021-03-16T01:32:17Z</dcterms:modified>
</cp:coreProperties>
</file>